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7" r:id="rId2"/>
    <p:sldId id="370" r:id="rId3"/>
    <p:sldId id="371" r:id="rId4"/>
    <p:sldId id="708" r:id="rId5"/>
    <p:sldId id="709" r:id="rId6"/>
    <p:sldId id="728" r:id="rId7"/>
    <p:sldId id="372" r:id="rId8"/>
    <p:sldId id="626" r:id="rId9"/>
    <p:sldId id="687" r:id="rId10"/>
    <p:sldId id="688" r:id="rId11"/>
    <p:sldId id="689" r:id="rId12"/>
    <p:sldId id="690" r:id="rId13"/>
    <p:sldId id="691" r:id="rId14"/>
    <p:sldId id="692" r:id="rId15"/>
    <p:sldId id="695" r:id="rId16"/>
    <p:sldId id="702" r:id="rId17"/>
    <p:sldId id="703" r:id="rId18"/>
    <p:sldId id="704" r:id="rId19"/>
    <p:sldId id="731" r:id="rId20"/>
    <p:sldId id="734" r:id="rId21"/>
    <p:sldId id="735" r:id="rId22"/>
    <p:sldId id="733" r:id="rId23"/>
    <p:sldId id="729" r:id="rId24"/>
    <p:sldId id="736" r:id="rId25"/>
    <p:sldId id="737" r:id="rId26"/>
    <p:sldId id="743" r:id="rId27"/>
    <p:sldId id="738" r:id="rId28"/>
    <p:sldId id="739" r:id="rId29"/>
    <p:sldId id="741" r:id="rId30"/>
    <p:sldId id="740" r:id="rId31"/>
    <p:sldId id="742" r:id="rId32"/>
    <p:sldId id="744" r:id="rId33"/>
    <p:sldId id="745" r:id="rId34"/>
    <p:sldId id="746" r:id="rId35"/>
    <p:sldId id="747" r:id="rId36"/>
    <p:sldId id="748" r:id="rId37"/>
    <p:sldId id="749" r:id="rId38"/>
    <p:sldId id="750" r:id="rId39"/>
    <p:sldId id="751" r:id="rId40"/>
    <p:sldId id="752" r:id="rId41"/>
    <p:sldId id="753" r:id="rId42"/>
    <p:sldId id="754" r:id="rId43"/>
    <p:sldId id="755" r:id="rId44"/>
    <p:sldId id="756" r:id="rId45"/>
    <p:sldId id="487" r:id="rId46"/>
    <p:sldId id="470" r:id="rId47"/>
    <p:sldId id="474" r:id="rId48"/>
    <p:sldId id="441" r:id="rId49"/>
    <p:sldId id="407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61"/>
    <a:srgbClr val="1D4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270" autoAdjust="0"/>
  </p:normalViewPr>
  <p:slideViewPr>
    <p:cSldViewPr snapToGrid="0">
      <p:cViewPr varScale="1">
        <p:scale>
          <a:sx n="115" d="100"/>
          <a:sy n="115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7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8A639-2918-4357-A2F9-4DC379D69556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CEA97-FD0B-4F29-B35E-573D328C9D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32917-5309-4DAE-91AE-56476AC7F2C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A0A28-369F-4266-818D-83517AC5D4F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A44E6-C6FB-487A-9C04-CB4D0BBEA75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https://www.genuitec.com/products/myeclipse/</a:t>
            </a:r>
          </a:p>
          <a:p>
            <a:r>
              <a:rPr lang="en-US" altLang="zh-CN" dirty="0"/>
              <a:t>https://www.genuitec.com/products/myeclipse/download/</a:t>
            </a:r>
          </a:p>
          <a:p>
            <a:r>
              <a:rPr lang="en-US" altLang="zh-CN"/>
              <a:t>https://www.myeclipsecn.com/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617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404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436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597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064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29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693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528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596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739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31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1935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617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084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179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533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0879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1516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4168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6218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057" y="859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2882113" y="2022462"/>
            <a:ext cx="6427773" cy="2813076"/>
            <a:chOff x="-177801" y="684213"/>
            <a:chExt cx="10882314" cy="4872038"/>
          </a:xfrm>
          <a:solidFill>
            <a:schemeClr val="tx1">
              <a:alpha val="5000"/>
            </a:schemeClr>
          </a:solidFill>
        </p:grpSpPr>
        <p:sp>
          <p:nvSpPr>
            <p:cNvPr id="4" name="Freeform 110"/>
            <p:cNvSpPr/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111"/>
            <p:cNvSpPr/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112"/>
            <p:cNvSpPr/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13"/>
            <p:cNvSpPr/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14"/>
            <p:cNvSpPr/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15"/>
            <p:cNvSpPr/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16"/>
            <p:cNvSpPr/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18"/>
            <p:cNvSpPr/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19"/>
            <p:cNvSpPr/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20"/>
            <p:cNvSpPr/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21"/>
            <p:cNvSpPr/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22"/>
            <p:cNvSpPr/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23"/>
            <p:cNvSpPr/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24"/>
            <p:cNvSpPr/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25"/>
            <p:cNvSpPr/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26"/>
            <p:cNvSpPr/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27"/>
            <p:cNvSpPr/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28"/>
            <p:cNvSpPr/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29"/>
            <p:cNvSpPr/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30"/>
            <p:cNvSpPr/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31"/>
            <p:cNvSpPr/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32"/>
            <p:cNvSpPr/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33"/>
            <p:cNvSpPr/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4"/>
            <p:cNvSpPr/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35"/>
            <p:cNvSpPr/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36"/>
            <p:cNvSpPr/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37"/>
            <p:cNvSpPr/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38"/>
            <p:cNvSpPr/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139"/>
            <p:cNvSpPr/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140"/>
            <p:cNvSpPr/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141"/>
            <p:cNvSpPr/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142"/>
            <p:cNvSpPr/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143"/>
            <p:cNvSpPr/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144"/>
            <p:cNvSpPr/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145"/>
            <p:cNvSpPr/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146"/>
            <p:cNvSpPr/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147"/>
            <p:cNvSpPr/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148"/>
            <p:cNvSpPr/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49"/>
            <p:cNvSpPr/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50"/>
            <p:cNvSpPr/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51"/>
            <p:cNvSpPr/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152"/>
            <p:cNvSpPr/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153"/>
            <p:cNvSpPr/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154"/>
            <p:cNvSpPr/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155"/>
            <p:cNvSpPr/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156"/>
            <p:cNvSpPr/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157"/>
            <p:cNvSpPr/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158"/>
            <p:cNvSpPr/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159"/>
            <p:cNvSpPr/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160"/>
            <p:cNvSpPr/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161"/>
            <p:cNvSpPr/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162"/>
            <p:cNvSpPr/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163"/>
            <p:cNvSpPr/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164"/>
            <p:cNvSpPr/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165"/>
            <p:cNvSpPr/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166"/>
            <p:cNvSpPr/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167"/>
            <p:cNvSpPr/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168"/>
            <p:cNvSpPr/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169"/>
            <p:cNvSpPr/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70"/>
            <p:cNvSpPr/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71"/>
            <p:cNvSpPr/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72"/>
            <p:cNvSpPr/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73"/>
            <p:cNvSpPr/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74"/>
            <p:cNvSpPr/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75"/>
            <p:cNvSpPr/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76"/>
            <p:cNvSpPr/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77"/>
            <p:cNvSpPr/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78"/>
            <p:cNvSpPr/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79"/>
            <p:cNvSpPr/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80"/>
            <p:cNvSpPr/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81"/>
            <p:cNvSpPr/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82"/>
            <p:cNvSpPr/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83"/>
            <p:cNvSpPr/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84"/>
            <p:cNvSpPr/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85"/>
            <p:cNvSpPr/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86"/>
            <p:cNvSpPr/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87"/>
            <p:cNvSpPr/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88"/>
            <p:cNvSpPr/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89"/>
            <p:cNvSpPr/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90"/>
            <p:cNvSpPr/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91"/>
            <p:cNvSpPr/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92"/>
            <p:cNvSpPr/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193"/>
            <p:cNvSpPr/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057" y="859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2882113" y="2022462"/>
            <a:ext cx="6427773" cy="2813076"/>
            <a:chOff x="-177801" y="684213"/>
            <a:chExt cx="10882314" cy="4872038"/>
          </a:xfrm>
          <a:solidFill>
            <a:schemeClr val="tx1">
              <a:alpha val="5000"/>
            </a:schemeClr>
          </a:solidFill>
        </p:grpSpPr>
        <p:sp>
          <p:nvSpPr>
            <p:cNvPr id="4" name="Freeform 110"/>
            <p:cNvSpPr/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111"/>
            <p:cNvSpPr/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112"/>
            <p:cNvSpPr/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13"/>
            <p:cNvSpPr/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14"/>
            <p:cNvSpPr/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15"/>
            <p:cNvSpPr/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16"/>
            <p:cNvSpPr/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18"/>
            <p:cNvSpPr/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19"/>
            <p:cNvSpPr/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20"/>
            <p:cNvSpPr/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21"/>
            <p:cNvSpPr/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22"/>
            <p:cNvSpPr/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23"/>
            <p:cNvSpPr/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24"/>
            <p:cNvSpPr/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25"/>
            <p:cNvSpPr/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26"/>
            <p:cNvSpPr/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27"/>
            <p:cNvSpPr/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28"/>
            <p:cNvSpPr/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29"/>
            <p:cNvSpPr/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30"/>
            <p:cNvSpPr/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31"/>
            <p:cNvSpPr/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32"/>
            <p:cNvSpPr/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33"/>
            <p:cNvSpPr/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4"/>
            <p:cNvSpPr/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35"/>
            <p:cNvSpPr/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36"/>
            <p:cNvSpPr/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37"/>
            <p:cNvSpPr/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38"/>
            <p:cNvSpPr/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139"/>
            <p:cNvSpPr/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140"/>
            <p:cNvSpPr/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141"/>
            <p:cNvSpPr/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142"/>
            <p:cNvSpPr/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143"/>
            <p:cNvSpPr/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144"/>
            <p:cNvSpPr/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145"/>
            <p:cNvSpPr/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146"/>
            <p:cNvSpPr/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147"/>
            <p:cNvSpPr/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148"/>
            <p:cNvSpPr/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49"/>
            <p:cNvSpPr/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50"/>
            <p:cNvSpPr/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51"/>
            <p:cNvSpPr/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152"/>
            <p:cNvSpPr/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153"/>
            <p:cNvSpPr/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154"/>
            <p:cNvSpPr/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155"/>
            <p:cNvSpPr/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156"/>
            <p:cNvSpPr/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157"/>
            <p:cNvSpPr/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158"/>
            <p:cNvSpPr/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159"/>
            <p:cNvSpPr/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160"/>
            <p:cNvSpPr/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161"/>
            <p:cNvSpPr/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162"/>
            <p:cNvSpPr/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163"/>
            <p:cNvSpPr/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164"/>
            <p:cNvSpPr/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165"/>
            <p:cNvSpPr/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166"/>
            <p:cNvSpPr/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167"/>
            <p:cNvSpPr/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168"/>
            <p:cNvSpPr/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169"/>
            <p:cNvSpPr/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70"/>
            <p:cNvSpPr/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71"/>
            <p:cNvSpPr/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72"/>
            <p:cNvSpPr/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73"/>
            <p:cNvSpPr/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74"/>
            <p:cNvSpPr/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75"/>
            <p:cNvSpPr/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76"/>
            <p:cNvSpPr/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77"/>
            <p:cNvSpPr/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78"/>
            <p:cNvSpPr/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79"/>
            <p:cNvSpPr/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80"/>
            <p:cNvSpPr/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81"/>
            <p:cNvSpPr/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82"/>
            <p:cNvSpPr/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83"/>
            <p:cNvSpPr/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84"/>
            <p:cNvSpPr/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85"/>
            <p:cNvSpPr/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86"/>
            <p:cNvSpPr/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87"/>
            <p:cNvSpPr/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88"/>
            <p:cNvSpPr/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89"/>
            <p:cNvSpPr/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90"/>
            <p:cNvSpPr/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91"/>
            <p:cNvSpPr/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92"/>
            <p:cNvSpPr/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193"/>
            <p:cNvSpPr/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057" y="859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2882113" y="2022462"/>
            <a:ext cx="6427773" cy="2813076"/>
            <a:chOff x="-177801" y="684213"/>
            <a:chExt cx="10882314" cy="4872038"/>
          </a:xfrm>
          <a:solidFill>
            <a:schemeClr val="tx1">
              <a:alpha val="5000"/>
            </a:schemeClr>
          </a:solidFill>
        </p:grpSpPr>
        <p:sp>
          <p:nvSpPr>
            <p:cNvPr id="4" name="Freeform 110"/>
            <p:cNvSpPr/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111"/>
            <p:cNvSpPr/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112"/>
            <p:cNvSpPr/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13"/>
            <p:cNvSpPr/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14"/>
            <p:cNvSpPr/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15"/>
            <p:cNvSpPr/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16"/>
            <p:cNvSpPr/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17"/>
            <p:cNvSpPr/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18"/>
            <p:cNvSpPr/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19"/>
            <p:cNvSpPr/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20"/>
            <p:cNvSpPr/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21"/>
            <p:cNvSpPr/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22"/>
            <p:cNvSpPr/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23"/>
            <p:cNvSpPr/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24"/>
            <p:cNvSpPr/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25"/>
            <p:cNvSpPr/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26"/>
            <p:cNvSpPr/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27"/>
            <p:cNvSpPr/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28"/>
            <p:cNvSpPr/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29"/>
            <p:cNvSpPr/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30"/>
            <p:cNvSpPr/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31"/>
            <p:cNvSpPr/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32"/>
            <p:cNvSpPr/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33"/>
            <p:cNvSpPr/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4"/>
            <p:cNvSpPr/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35"/>
            <p:cNvSpPr/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36"/>
            <p:cNvSpPr/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37"/>
            <p:cNvSpPr/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38"/>
            <p:cNvSpPr/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139"/>
            <p:cNvSpPr/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140"/>
            <p:cNvSpPr/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141"/>
            <p:cNvSpPr/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142"/>
            <p:cNvSpPr/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143"/>
            <p:cNvSpPr/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144"/>
            <p:cNvSpPr/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145"/>
            <p:cNvSpPr/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146"/>
            <p:cNvSpPr/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147"/>
            <p:cNvSpPr/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148"/>
            <p:cNvSpPr/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49"/>
            <p:cNvSpPr/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50"/>
            <p:cNvSpPr/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51"/>
            <p:cNvSpPr/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152"/>
            <p:cNvSpPr/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153"/>
            <p:cNvSpPr/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154"/>
            <p:cNvSpPr/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155"/>
            <p:cNvSpPr/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156"/>
            <p:cNvSpPr/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157"/>
            <p:cNvSpPr/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158"/>
            <p:cNvSpPr/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159"/>
            <p:cNvSpPr/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160"/>
            <p:cNvSpPr/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161"/>
            <p:cNvSpPr/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162"/>
            <p:cNvSpPr/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163"/>
            <p:cNvSpPr/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164"/>
            <p:cNvSpPr/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165"/>
            <p:cNvSpPr/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166"/>
            <p:cNvSpPr/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167"/>
            <p:cNvSpPr/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168"/>
            <p:cNvSpPr/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169"/>
            <p:cNvSpPr/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70"/>
            <p:cNvSpPr/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71"/>
            <p:cNvSpPr/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72"/>
            <p:cNvSpPr/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73"/>
            <p:cNvSpPr/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74"/>
            <p:cNvSpPr/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75"/>
            <p:cNvSpPr/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76"/>
            <p:cNvSpPr/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77"/>
            <p:cNvSpPr/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78"/>
            <p:cNvSpPr/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79"/>
            <p:cNvSpPr/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80"/>
            <p:cNvSpPr/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81"/>
            <p:cNvSpPr/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82"/>
            <p:cNvSpPr/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83"/>
            <p:cNvSpPr/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84"/>
            <p:cNvSpPr/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85"/>
            <p:cNvSpPr/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86"/>
            <p:cNvSpPr/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87"/>
            <p:cNvSpPr/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88"/>
            <p:cNvSpPr/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89"/>
            <p:cNvSpPr/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90"/>
            <p:cNvSpPr/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91"/>
            <p:cNvSpPr/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92"/>
            <p:cNvSpPr/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193"/>
            <p:cNvSpPr/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A448-85DA-440A-BB8D-A8297612E750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8" cstate="print"/>
          <a:stretch>
            <a:fillRect/>
          </a:stretch>
        </p:blipFill>
        <p:spPr>
          <a:xfrm>
            <a:off x="-1057" y="859"/>
            <a:ext cx="12193057" cy="685859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2882113" y="2022462"/>
            <a:ext cx="6427773" cy="2813076"/>
            <a:chOff x="-177801" y="684213"/>
            <a:chExt cx="10882314" cy="4872038"/>
          </a:xfrm>
          <a:solidFill>
            <a:schemeClr val="tx1">
              <a:alpha val="5000"/>
            </a:schemeClr>
          </a:solidFill>
        </p:grpSpPr>
        <p:sp>
          <p:nvSpPr>
            <p:cNvPr id="9" name="Freeform 110"/>
            <p:cNvSpPr/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11"/>
            <p:cNvSpPr/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12"/>
            <p:cNvSpPr/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13"/>
            <p:cNvSpPr/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14"/>
            <p:cNvSpPr/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15"/>
            <p:cNvSpPr/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16"/>
            <p:cNvSpPr/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17"/>
            <p:cNvSpPr/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18"/>
            <p:cNvSpPr/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19"/>
            <p:cNvSpPr/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20"/>
            <p:cNvSpPr/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21"/>
            <p:cNvSpPr/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22"/>
            <p:cNvSpPr/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23"/>
            <p:cNvSpPr/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24"/>
            <p:cNvSpPr/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25"/>
            <p:cNvSpPr/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26"/>
            <p:cNvSpPr/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27"/>
            <p:cNvSpPr/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28"/>
            <p:cNvSpPr/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29"/>
            <p:cNvSpPr/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30"/>
            <p:cNvSpPr/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31"/>
            <p:cNvSpPr/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32"/>
            <p:cNvSpPr/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33"/>
            <p:cNvSpPr/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134"/>
            <p:cNvSpPr/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135"/>
            <p:cNvSpPr/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136"/>
            <p:cNvSpPr/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137"/>
            <p:cNvSpPr/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138"/>
            <p:cNvSpPr/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139"/>
            <p:cNvSpPr/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140"/>
            <p:cNvSpPr/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141"/>
            <p:cNvSpPr/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142"/>
            <p:cNvSpPr/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143"/>
            <p:cNvSpPr/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44"/>
            <p:cNvSpPr/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45"/>
            <p:cNvSpPr/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46"/>
            <p:cNvSpPr/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147"/>
            <p:cNvSpPr/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148"/>
            <p:cNvSpPr/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149"/>
            <p:cNvSpPr/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150"/>
            <p:cNvSpPr/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151"/>
            <p:cNvSpPr/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152"/>
            <p:cNvSpPr/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153"/>
            <p:cNvSpPr/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154"/>
            <p:cNvSpPr/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155"/>
            <p:cNvSpPr/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156"/>
            <p:cNvSpPr/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157"/>
            <p:cNvSpPr/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158"/>
            <p:cNvSpPr/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159"/>
            <p:cNvSpPr/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160"/>
            <p:cNvSpPr/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161"/>
            <p:cNvSpPr/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162"/>
            <p:cNvSpPr/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163"/>
            <p:cNvSpPr/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164"/>
            <p:cNvSpPr/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65"/>
            <p:cNvSpPr/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66"/>
            <p:cNvSpPr/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67"/>
            <p:cNvSpPr/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68"/>
            <p:cNvSpPr/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69"/>
            <p:cNvSpPr/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70"/>
            <p:cNvSpPr/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71"/>
            <p:cNvSpPr/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72"/>
            <p:cNvSpPr/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73"/>
            <p:cNvSpPr/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74"/>
            <p:cNvSpPr/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75"/>
            <p:cNvSpPr/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76"/>
            <p:cNvSpPr/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77"/>
            <p:cNvSpPr/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78"/>
            <p:cNvSpPr/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79"/>
            <p:cNvSpPr/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80"/>
            <p:cNvSpPr/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81"/>
            <p:cNvSpPr/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82"/>
            <p:cNvSpPr/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83"/>
            <p:cNvSpPr/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84"/>
            <p:cNvSpPr/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85"/>
            <p:cNvSpPr/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86"/>
            <p:cNvSpPr/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87"/>
            <p:cNvSpPr/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188"/>
            <p:cNvSpPr/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8" name="Freeform 189"/>
            <p:cNvSpPr/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9" name="Freeform 190"/>
            <p:cNvSpPr/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0" name="Freeform 191"/>
            <p:cNvSpPr/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1" name="Freeform 192"/>
            <p:cNvSpPr/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" name="Freeform 193"/>
            <p:cNvSpPr/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ruanshuhua@scu.edu.cn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1" name="矩形 5"/>
          <p:cNvSpPr>
            <a:spLocks noChangeArrowheads="1"/>
          </p:cNvSpPr>
          <p:nvPr/>
        </p:nvSpPr>
        <p:spPr bwMode="auto">
          <a:xfrm>
            <a:off x="0" y="4249929"/>
            <a:ext cx="12192000" cy="45719"/>
          </a:xfrm>
          <a:prstGeom prst="rect">
            <a:avLst/>
          </a:prstGeom>
          <a:solidFill>
            <a:srgbClr val="DB5355"/>
          </a:solidFill>
          <a:ln>
            <a:solidFill>
              <a:srgbClr val="DB5355"/>
            </a:solidFill>
          </a:ln>
        </p:spPr>
        <p:txBody>
          <a:bodyPr anchor="ctr"/>
          <a:lstStyle/>
          <a:p>
            <a:pPr algn="ctr"/>
            <a:r>
              <a:rPr lang="en-US" altLang="zh-CN" b="1">
                <a:solidFill>
                  <a:srgbClr val="FFFFFF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 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52" name="矩形 3"/>
          <p:cNvSpPr>
            <a:spLocks noChangeArrowheads="1"/>
          </p:cNvSpPr>
          <p:nvPr/>
        </p:nvSpPr>
        <p:spPr bwMode="auto">
          <a:xfrm>
            <a:off x="0" y="1849645"/>
            <a:ext cx="12192000" cy="228600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CN" b="1">
                <a:ln w="12700">
                  <a:solidFill>
                    <a:schemeClr val="tx1"/>
                  </a:solidFill>
                </a:ln>
                <a:solidFill>
                  <a:srgbClr val="FF000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 </a:t>
            </a:r>
            <a:endParaRPr lang="zh-CN" altLang="en-US">
              <a:ln w="12700">
                <a:solidFill>
                  <a:schemeClr val="tx1"/>
                </a:solidFill>
              </a:ln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2794" y="2736214"/>
            <a:ext cx="852641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</a:rPr>
              <a:t>面向对象程序设计导论（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</a:rPr>
              <a:t>Java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</a:rPr>
              <a:t>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2" y="207315"/>
            <a:ext cx="3816026" cy="1193224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428149" y="6434331"/>
            <a:ext cx="38090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77AF87-2862-4113-8190-F68F5094D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12" y="432849"/>
            <a:ext cx="1495818" cy="193537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63076153-27DF-4DE4-A8FE-68278CBD7DD9}"/>
              </a:ext>
            </a:extLst>
          </p:cNvPr>
          <p:cNvSpPr txBox="1"/>
          <p:nvPr/>
        </p:nvSpPr>
        <p:spPr>
          <a:xfrm>
            <a:off x="814038" y="4466795"/>
            <a:ext cx="9902283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阮树骅</a:t>
            </a:r>
            <a:endParaRPr lang="en-US" altLang="ja-JP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ruanshuhua@scu.edu.cn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Cell-p and WeChat: 13708090854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 IO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0" eaLnBrk="1" hangingPunct="1">
              <a:buSzPct val="60000"/>
              <a:buFont typeface="Wingdings" panose="05000000000000000000" charset="0"/>
              <a:buNone/>
            </a:pP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2842086" y="1203903"/>
            <a:ext cx="8748713" cy="44935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en-US" altLang="zh-TW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  <a:sym typeface="+mn-ea"/>
              </a:rPr>
              <a:t>/** File input stream */</a:t>
            </a:r>
            <a:endParaRPr kumimoji="1" lang="en-US" altLang="zh-CN" sz="24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BufferedReader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fileIn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new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BufferedReader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(new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FileReader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(filename));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en-US" altLang="zh-TW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  <a:sym typeface="+mn-ea"/>
              </a:rPr>
              <a:t>/** File output stream */</a:t>
            </a:r>
            <a:endParaRPr kumimoji="1" lang="en-US" altLang="zh-CN" sz="24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PrintWriter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fileOut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new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PrintWriter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(new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FileWriter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(filename));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en-US" altLang="zh-TW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  <a:sym typeface="+mn-ea"/>
              </a:rPr>
              <a:t>/** File output stream for append */</a:t>
            </a:r>
            <a:endParaRPr kumimoji="1" lang="en-US" altLang="zh-CN" sz="2400" b="1" i="0" u="none" strike="noStrike" kern="1200" cap="none" spc="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PrintWriter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fileAppend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new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PrintWriter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(new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FileWriter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(filename, true);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 IO 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应用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示例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一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逐行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读取</a:t>
            </a:r>
            <a:endParaRPr lang="en-US" altLang="zh-CN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文件信息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并输出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0" eaLnBrk="1" hangingPunct="1">
              <a:buSzPct val="60000"/>
              <a:buFont typeface="Wingdings" panose="05000000000000000000" charset="0"/>
              <a:buNone/>
            </a:pP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243" name="Text Box 4"/>
          <p:cNvSpPr txBox="1"/>
          <p:nvPr/>
        </p:nvSpPr>
        <p:spPr>
          <a:xfrm>
            <a:off x="2948940" y="930910"/>
            <a:ext cx="8722995" cy="4730526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TW" altLang="en-US" sz="2400" b="1" u="none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/</a:t>
            </a:r>
            <a:r>
              <a:rPr lang="en-US" altLang="zh-TW" sz="2400" b="1" u="none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**</a:t>
            </a:r>
            <a:r>
              <a:rPr lang="zh-TW" altLang="en-US" sz="2400" b="1" u="none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u="none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Create </a:t>
            </a:r>
            <a:r>
              <a:rPr lang="en-US" altLang="zh-CN" sz="2400" b="1" u="none" dirty="0" smtClean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file input stream </a:t>
            </a:r>
            <a:r>
              <a:rPr lang="en-US" altLang="zh-TW" sz="2400" b="1" u="none" dirty="0" smtClean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to </a:t>
            </a:r>
            <a:r>
              <a:rPr lang="en-US" altLang="zh-TW" sz="2400" b="1" u="none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read the text file */</a:t>
            </a:r>
          </a:p>
          <a:p>
            <a:pPr>
              <a:lnSpc>
                <a:spcPct val="110000"/>
              </a:lnSpc>
            </a:pPr>
            <a:r>
              <a:rPr lang="en-US" altLang="zh-TW" sz="2400" b="1" u="none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BufferedReader fileIn = new BufferedReader(</a:t>
            </a:r>
          </a:p>
          <a:p>
            <a:pPr>
              <a:lnSpc>
                <a:spcPct val="110000"/>
              </a:lnSpc>
            </a:pPr>
            <a:r>
              <a:rPr lang="en-US" altLang="zh-TW" sz="2400" b="1" u="none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                new </a:t>
            </a:r>
            <a:r>
              <a:rPr lang="en-US" altLang="zh-TW" sz="2400" b="1" u="none" dirty="0" err="1" smtClean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FileReader</a:t>
            </a:r>
            <a:r>
              <a:rPr lang="en-US" altLang="zh-TW" sz="2400" b="1" u="none" dirty="0" smtClean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(</a:t>
            </a:r>
            <a:r>
              <a:rPr lang="en-US" altLang="zh-TW" sz="2400" b="1" u="none" dirty="0" err="1" smtClean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fileName</a:t>
            </a:r>
            <a:r>
              <a:rPr lang="en-US" altLang="zh-TW" sz="2400" b="1" u="none" dirty="0" smtClean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);</a:t>
            </a:r>
            <a:endParaRPr lang="en-US" altLang="zh-TW" sz="2400" b="1" dirty="0">
              <a:latin typeface="Times New Roman" panose="02020603050405020304" pitchFamily="18" charset="0"/>
              <a:ea typeface="PMingLiU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TW" sz="1000" b="1" u="none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altLang="zh-TW" sz="2400" b="1" u="none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/** Read </a:t>
            </a:r>
            <a:r>
              <a:rPr lang="en-US" altLang="zh-TW" sz="2400" b="1" dirty="0" smtClean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the file</a:t>
            </a:r>
            <a:r>
              <a:rPr lang="en-US" altLang="zh-TW" sz="2400" b="1" u="none" dirty="0" smtClean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2400" b="1" u="none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line by line */</a:t>
            </a:r>
          </a:p>
          <a:p>
            <a:pPr>
              <a:lnSpc>
                <a:spcPct val="110000"/>
              </a:lnSpc>
            </a:pPr>
            <a:r>
              <a:rPr lang="en-US" altLang="zh-TW" sz="2400" b="1" u="none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String strLine = </a:t>
            </a:r>
            <a:r>
              <a:rPr lang="en-US" altLang="zh-TW" sz="2400" b="1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  <a:sym typeface="+mn-ea"/>
              </a:rPr>
              <a:t>fileIn.readLine()</a:t>
            </a:r>
            <a:r>
              <a:rPr lang="en-US" altLang="zh-TW" sz="2400" b="1" u="none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 ;</a:t>
            </a:r>
          </a:p>
          <a:p>
            <a:pPr>
              <a:lnSpc>
                <a:spcPct val="110000"/>
              </a:lnSpc>
            </a:pPr>
            <a:r>
              <a:rPr lang="en-US" altLang="zh-TW" sz="2400" b="1" u="none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while( strLine != null) {</a:t>
            </a:r>
          </a:p>
          <a:p>
            <a:pPr>
              <a:lnSpc>
                <a:spcPct val="110000"/>
              </a:lnSpc>
            </a:pPr>
            <a:r>
              <a:rPr lang="en-US" altLang="zh-TW" sz="2400" b="1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  <a:sym typeface="+mn-ea"/>
              </a:rPr>
              <a:t>        System.out.println(strLine);</a:t>
            </a:r>
            <a:endParaRPr lang="en-US" altLang="zh-TW" sz="2400" b="1" u="none" dirty="0">
              <a:latin typeface="Times New Roman" panose="02020603050405020304" pitchFamily="18" charset="0"/>
              <a:ea typeface="PMingLiU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TW" sz="2400" b="1" u="none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        </a:t>
            </a:r>
            <a:r>
              <a:rPr lang="en-US" altLang="zh-TW" sz="2400" b="1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  <a:sym typeface="+mn-ea"/>
              </a:rPr>
              <a:t>strLine = fileIn.readLine()</a:t>
            </a:r>
            <a:endParaRPr lang="en-US" altLang="zh-TW" sz="2400" b="1" u="none" dirty="0">
              <a:latin typeface="Times New Roman" panose="02020603050405020304" pitchFamily="18" charset="0"/>
              <a:ea typeface="PMingLiU" pitchFamily="18" charset="-12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zh-TW" sz="2400" b="1" u="none" dirty="0" smtClean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/** Close the file input stream */</a:t>
            </a:r>
          </a:p>
          <a:p>
            <a:pPr>
              <a:lnSpc>
                <a:spcPct val="110000"/>
              </a:lnSpc>
            </a:pPr>
            <a:r>
              <a:rPr lang="en-US" altLang="zh-TW" sz="2400" b="1" u="none" dirty="0" err="1" smtClean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fileIn.close</a:t>
            </a:r>
            <a:r>
              <a:rPr lang="en-US" altLang="zh-TW" sz="2400" b="1" u="none" dirty="0"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();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49467" y="5124161"/>
            <a:ext cx="3819525" cy="5200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1"/>
            </a:solidFill>
            <a:miter/>
          </a:ln>
        </p:spPr>
        <p:txBody>
          <a:bodyPr wrap="none"/>
          <a:lstStyle/>
          <a:p>
            <a:pPr marL="0" indent="0" algn="l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FileReader(String fileName) 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 IO 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应用示例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二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复制文件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457200" lvl="1" indent="0" eaLnBrk="1" hangingPunct="1">
              <a:buSzPct val="60000"/>
              <a:buFont typeface="Wingdings" panose="05000000000000000000" charset="0"/>
              <a:buNone/>
            </a:pP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AE2AEA-1F90-408A-B9BB-0D285E4938CB}"/>
              </a:ext>
            </a:extLst>
          </p:cNvPr>
          <p:cNvSpPr txBox="1"/>
          <p:nvPr/>
        </p:nvSpPr>
        <p:spPr>
          <a:xfrm>
            <a:off x="3115733" y="972384"/>
            <a:ext cx="8897197" cy="4524315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>
            <a:defPPr>
              <a:defRPr lang="zh-CN"/>
            </a:defPPr>
            <a:lvl1pPr>
              <a:lnSpc>
                <a:spcPct val="110000"/>
              </a:lnSpc>
              <a:defRPr sz="2400" b="1" u="none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import  java.io.*;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public class </a:t>
            </a:r>
            <a:r>
              <a:rPr lang="en-US" altLang="zh-CN" dirty="0" err="1" smtClean="0">
                <a:solidFill>
                  <a:schemeClr val="tx1"/>
                </a:solidFill>
              </a:rPr>
              <a:t>CopyFile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	private static </a:t>
            </a:r>
            <a:r>
              <a:rPr lang="en-US" altLang="zh-CN" dirty="0" err="1">
                <a:solidFill>
                  <a:schemeClr val="tx1"/>
                </a:solidFill>
              </a:rPr>
              <a:t>BufferedReader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en-US" altLang="zh-CN" dirty="0" err="1">
                <a:solidFill>
                  <a:schemeClr val="tx1"/>
                </a:solidFill>
              </a:rPr>
              <a:t>stdIn</a:t>
            </a:r>
            <a:r>
              <a:rPr lang="en-US" altLang="zh-CN" dirty="0">
                <a:solidFill>
                  <a:schemeClr val="tx1"/>
                </a:solidFill>
              </a:rPr>
              <a:t> =  new    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                </a:t>
            </a:r>
            <a:r>
              <a:rPr lang="en-US" altLang="zh-CN" dirty="0" err="1">
                <a:solidFill>
                  <a:schemeClr val="tx1"/>
                </a:solidFill>
              </a:rPr>
              <a:t>BufferedReader</a:t>
            </a:r>
            <a:r>
              <a:rPr lang="en-US" altLang="zh-CN" dirty="0">
                <a:solidFill>
                  <a:schemeClr val="tx1"/>
                </a:solidFill>
              </a:rPr>
              <a:t>(new  </a:t>
            </a:r>
            <a:r>
              <a:rPr lang="en-US" altLang="zh-CN" dirty="0" err="1">
                <a:solidFill>
                  <a:schemeClr val="tx1"/>
                </a:solidFill>
              </a:rPr>
              <a:t>InputStreamReader</a:t>
            </a:r>
            <a:r>
              <a:rPr lang="en-US" altLang="zh-CN" dirty="0">
                <a:solidFill>
                  <a:schemeClr val="tx1"/>
                </a:solidFill>
              </a:rPr>
              <a:t>(System.in)); 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	private static </a:t>
            </a:r>
            <a:r>
              <a:rPr lang="en-US" altLang="zh-CN" dirty="0" err="1">
                <a:solidFill>
                  <a:schemeClr val="tx1"/>
                </a:solidFill>
              </a:rPr>
              <a:t>PrintWriter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en-US" altLang="zh-CN" dirty="0" err="1">
                <a:solidFill>
                  <a:schemeClr val="tx1"/>
                </a:solidFill>
              </a:rPr>
              <a:t>stdOut</a:t>
            </a:r>
            <a:r>
              <a:rPr lang="en-US" altLang="zh-CN" dirty="0">
                <a:solidFill>
                  <a:schemeClr val="tx1"/>
                </a:solidFill>
              </a:rPr>
              <a:t> =  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                      new </a:t>
            </a:r>
            <a:r>
              <a:rPr lang="en-US" altLang="zh-CN" dirty="0" err="1">
                <a:solidFill>
                  <a:schemeClr val="tx1"/>
                </a:solidFill>
              </a:rPr>
              <a:t>PrintWriter</a:t>
            </a:r>
            <a:r>
              <a:rPr lang="en-US" altLang="zh-CN" dirty="0">
                <a:solidFill>
                  <a:schemeClr val="tx1"/>
                </a:solidFill>
              </a:rPr>
              <a:t>( </a:t>
            </a:r>
            <a:r>
              <a:rPr lang="en-US" altLang="zh-CN" dirty="0" err="1">
                <a:solidFill>
                  <a:schemeClr val="tx1"/>
                </a:solidFill>
              </a:rPr>
              <a:t>System.out</a:t>
            </a:r>
            <a:r>
              <a:rPr lang="en-US" altLang="zh-CN" dirty="0">
                <a:solidFill>
                  <a:schemeClr val="tx1"/>
                </a:solidFill>
              </a:rPr>
              <a:t>, true); </a:t>
            </a:r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	private static </a:t>
            </a:r>
            <a:r>
              <a:rPr lang="en-US" altLang="zh-CN" dirty="0" err="1">
                <a:solidFill>
                  <a:schemeClr val="tx1"/>
                </a:solidFill>
              </a:rPr>
              <a:t>PrintWriter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en-US" altLang="zh-CN" dirty="0" err="1">
                <a:solidFill>
                  <a:schemeClr val="tx1"/>
                </a:solidFill>
              </a:rPr>
              <a:t>stdErr</a:t>
            </a:r>
            <a:r>
              <a:rPr lang="en-US" altLang="zh-CN" dirty="0">
                <a:solidFill>
                  <a:schemeClr val="tx1"/>
                </a:solidFill>
              </a:rPr>
              <a:t> = 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chemeClr val="tx1"/>
                </a:solidFill>
              </a:rPr>
              <a:t>                      new </a:t>
            </a:r>
            <a:r>
              <a:rPr lang="en-US" altLang="zh-CN" dirty="0" err="1">
                <a:solidFill>
                  <a:schemeClr val="tx1"/>
                </a:solidFill>
              </a:rPr>
              <a:t>PrintWriter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err="1">
                <a:solidFill>
                  <a:schemeClr val="tx1"/>
                </a:solidFill>
              </a:rPr>
              <a:t>System.err</a:t>
            </a:r>
            <a:r>
              <a:rPr lang="en-US" altLang="zh-CN" dirty="0">
                <a:solidFill>
                  <a:schemeClr val="tx1"/>
                </a:solidFill>
              </a:rPr>
              <a:t>, true);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 IO </a:t>
            </a:r>
            <a:endParaRPr lang="en-US" altLang="zh-CN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应用示例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二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——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复制文件</a:t>
            </a:r>
          </a:p>
          <a:p>
            <a:pPr marL="457200" lvl="1" indent="0" eaLnBrk="1" hangingPunct="1">
              <a:buSzPct val="60000"/>
              <a:buFont typeface="Wingdings" panose="05000000000000000000" charset="0"/>
              <a:buNone/>
            </a:pPr>
            <a:endParaRPr lang="zh-CN" altLang="en-US" sz="2800" b="1" dirty="0">
              <a:solidFill>
                <a:srgbClr val="C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386" name="Rectangle 3"/>
          <p:cNvSpPr/>
          <p:nvPr/>
        </p:nvSpPr>
        <p:spPr>
          <a:xfrm>
            <a:off x="3132455" y="95250"/>
            <a:ext cx="8839200" cy="6585585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public static void </a:t>
            </a:r>
            <a:r>
              <a:rPr lang="en-US" altLang="zh-CN" sz="2000" b="1" u="none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main(String[] </a:t>
            </a: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args) throws IOException,  </a:t>
            </a:r>
          </a:p>
          <a:p>
            <a:pPr lvl="0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FileNotFoundException, DataFormatException {</a:t>
            </a:r>
          </a:p>
          <a:p>
            <a:pPr lvl="0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stdOut.println("Source filename:  ");</a:t>
            </a:r>
          </a:p>
          <a:p>
            <a:pPr lvl="0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BufferedReader fileInput =  new BufferedReader( 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         new FileReader(stdIn.readLine()));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stdOut.println("Destination filename:  ");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PrintWriter fileOutput =  new  PrintWriter(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         new FileWriter(stdIn.readLine())); 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String  line = fileInput.readLine(); 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while (line != null)  {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fileOutput.println(line); 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line = fileInput.readLine();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}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fileInput.close();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fileOutput.close();</a:t>
            </a:r>
          </a:p>
          <a:p>
            <a:pPr lvl="1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u="none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stdErr.println</a:t>
            </a:r>
            <a:r>
              <a:rPr lang="en-US" altLang="zh-CN" sz="2000" b="1" u="none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(“Done</a:t>
            </a: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");</a:t>
            </a:r>
          </a:p>
          <a:p>
            <a:pPr lvl="0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lvl="0" indent="0" eaLnBrk="1" hangingPunct="1">
              <a:lnSpc>
                <a:spcPct val="70000"/>
              </a:lnSpc>
              <a:spcBef>
                <a:spcPct val="5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b="1" u="none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 </a:t>
            </a:r>
          </a:p>
        </p:txBody>
      </p:sp>
      <p:sp>
        <p:nvSpPr>
          <p:cNvPr id="2102276" name="Rectangle 4"/>
          <p:cNvSpPr/>
          <p:nvPr/>
        </p:nvSpPr>
        <p:spPr>
          <a:xfrm>
            <a:off x="3452495" y="753110"/>
            <a:ext cx="8064500" cy="1059180"/>
          </a:xfrm>
          <a:prstGeom prst="rect">
            <a:avLst/>
          </a:prstGeom>
          <a:solidFill>
            <a:srgbClr val="CCFF66">
              <a:alpha val="30196"/>
            </a:srgbClr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/>
          <a:lstStyle/>
          <a:p>
            <a:endParaRPr lang="zh-CN" altLang="zh-CN" sz="2000" u="none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02277" name="Rectangle 5"/>
          <p:cNvSpPr/>
          <p:nvPr/>
        </p:nvSpPr>
        <p:spPr>
          <a:xfrm>
            <a:off x="3437255" y="1858010"/>
            <a:ext cx="8094345" cy="1092200"/>
          </a:xfrm>
          <a:prstGeom prst="rect">
            <a:avLst/>
          </a:prstGeom>
          <a:solidFill>
            <a:srgbClr val="CCFF66">
              <a:alpha val="30196"/>
            </a:srgbClr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/>
          <a:lstStyle/>
          <a:p>
            <a:endParaRPr lang="zh-CN" altLang="zh-CN" sz="2000" u="none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02278" name="Rectangle 6"/>
          <p:cNvSpPr/>
          <p:nvPr/>
        </p:nvSpPr>
        <p:spPr>
          <a:xfrm>
            <a:off x="3452495" y="3001645"/>
            <a:ext cx="8064500" cy="1808480"/>
          </a:xfrm>
          <a:prstGeom prst="rect">
            <a:avLst/>
          </a:prstGeom>
          <a:solidFill>
            <a:srgbClr val="CCFF66">
              <a:alpha val="30196"/>
            </a:srgbClr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/>
          <a:lstStyle/>
          <a:p>
            <a:endParaRPr lang="zh-CN" altLang="zh-CN" sz="2000" u="none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02279" name="Rectangle 7"/>
          <p:cNvSpPr/>
          <p:nvPr/>
        </p:nvSpPr>
        <p:spPr>
          <a:xfrm>
            <a:off x="3452495" y="4860925"/>
            <a:ext cx="8064500" cy="1104265"/>
          </a:xfrm>
          <a:prstGeom prst="rect">
            <a:avLst/>
          </a:prstGeom>
          <a:solidFill>
            <a:srgbClr val="CCFF66">
              <a:alpha val="30196"/>
            </a:srgbClr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/>
          <a:lstStyle/>
          <a:p>
            <a:endParaRPr lang="zh-CN" altLang="zh-CN" sz="2000" u="none" dirty="0"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13675" y="4726305"/>
            <a:ext cx="3819525" cy="5200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1"/>
            </a:solidFill>
            <a:miter/>
          </a:ln>
        </p:spPr>
        <p:txBody>
          <a:bodyPr wrap="none"/>
          <a:lstStyle/>
          <a:p>
            <a:pPr marL="0" indent="0" algn="l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FileReader(String fileName) 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26375" y="5348605"/>
            <a:ext cx="3819525" cy="5200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1"/>
            </a:solidFill>
            <a:miter/>
          </a:ln>
        </p:spPr>
        <p:txBody>
          <a:bodyPr wrap="none"/>
          <a:lstStyle/>
          <a:p>
            <a:pPr marL="0" indent="0" algn="l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FileWriter(String fileName) 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24575" y="5907405"/>
            <a:ext cx="5995670" cy="5200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1"/>
            </a:solidFill>
            <a:miter/>
          </a:ln>
        </p:spPr>
        <p:txBody>
          <a:bodyPr wrap="none"/>
          <a:lstStyle/>
          <a:p>
            <a:pPr marL="0" indent="0" algn="l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FileWriter(String fileName, boolean append) 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0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0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0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2276" grpId="0" bldLvl="0" animBg="1"/>
      <p:bldP spid="2102277" grpId="0" bldLvl="0" animBg="1"/>
      <p:bldP spid="2102278" grpId="0" bldLvl="0" animBg="1"/>
      <p:bldP spid="210227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 IO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示例三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—— libraryF</a:t>
            </a: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目录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数据文件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u="sng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catalog.dat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数据格式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Book_code_title_year_author_numberOfPages</a:t>
            </a:r>
            <a:endParaRPr lang="en-US" altLang="zh-CN" sz="2400" dirty="0">
              <a:sym typeface="+mn-ea"/>
            </a:endParaRP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Recording_code_title_year_performer_format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三种格式的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读者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信息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文件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Plain text, HTML </a:t>
            </a:r>
            <a:r>
              <a:rPr lang="zh-CN" altLang="en-US" dirty="0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XML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eaLnBrk="1" hangingPunct="1">
              <a:buSzPct val="60000"/>
              <a:buFont typeface="Wingdings" panose="05000000000000000000" charset="0"/>
              <a:buNone/>
            </a:pP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 IO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示例三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—— libraryF</a:t>
            </a: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目录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数据文件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u="sng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catalog.dat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数据格式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Book_code_title_year_author_numberOfPages</a:t>
            </a:r>
            <a:endParaRPr lang="en-US" altLang="zh-CN" sz="2400" dirty="0">
              <a:sym typeface="+mn-ea"/>
            </a:endParaRP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Recording_code_title_year_performer_format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三种格式的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读者信息文件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Plain text, HTML </a:t>
            </a:r>
            <a:r>
              <a:rPr lang="zh-CN" altLang="en-US" dirty="0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XML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eaLnBrk="1" hangingPunct="1">
              <a:buSzPct val="60000"/>
              <a:buFont typeface="Wingdings" panose="05000000000000000000" charset="0"/>
              <a:buNone/>
            </a:pP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09900" y="224155"/>
            <a:ext cx="8971915" cy="5818505"/>
            <a:chOff x="0" y="0"/>
            <a:chExt cx="14400" cy="10800"/>
          </a:xfrm>
        </p:grpSpPr>
        <p:pic>
          <p:nvPicPr>
            <p:cNvPr id="22531" name="Picture 4" descr="Figure 1 Portion of Library System class diagram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400" cy="108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</a:ln>
          </p:spPr>
        </p:pic>
        <p:cxnSp>
          <p:nvCxnSpPr>
            <p:cNvPr id="2" name="直接箭头连接符 1"/>
            <p:cNvCxnSpPr/>
            <p:nvPr/>
          </p:nvCxnSpPr>
          <p:spPr>
            <a:xfrm flipH="1">
              <a:off x="6066" y="1077"/>
              <a:ext cx="1392" cy="1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" name="直接连接符 2"/>
            <p:cNvCxnSpPr/>
            <p:nvPr/>
          </p:nvCxnSpPr>
          <p:spPr>
            <a:xfrm flipV="1">
              <a:off x="6090" y="864"/>
              <a:ext cx="317" cy="1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直接连接符 3"/>
            <p:cNvCxnSpPr/>
            <p:nvPr/>
          </p:nvCxnSpPr>
          <p:spPr>
            <a:xfrm flipH="1" flipV="1">
              <a:off x="6064" y="1064"/>
              <a:ext cx="317" cy="1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直接连接符 4"/>
            <p:cNvCxnSpPr/>
            <p:nvPr/>
          </p:nvCxnSpPr>
          <p:spPr>
            <a:xfrm>
              <a:off x="6795" y="1119"/>
              <a:ext cx="65" cy="8363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" name="直接连接符 5"/>
            <p:cNvCxnSpPr/>
            <p:nvPr/>
          </p:nvCxnSpPr>
          <p:spPr>
            <a:xfrm flipV="1">
              <a:off x="6177" y="9313"/>
              <a:ext cx="317" cy="1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直接连接符 8"/>
            <p:cNvCxnSpPr/>
            <p:nvPr/>
          </p:nvCxnSpPr>
          <p:spPr>
            <a:xfrm flipH="1" flipV="1">
              <a:off x="6151" y="9513"/>
              <a:ext cx="317" cy="1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直接连接符 10"/>
            <p:cNvCxnSpPr/>
            <p:nvPr/>
          </p:nvCxnSpPr>
          <p:spPr>
            <a:xfrm flipV="1">
              <a:off x="6152" y="9482"/>
              <a:ext cx="708" cy="3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 IO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示例三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—— libraryF</a:t>
            </a: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目录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数据文件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u="sng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catalog.dat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数据格式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Book_code_title_year_author_numberOfPages</a:t>
            </a:r>
            <a:endParaRPr lang="en-US" altLang="zh-CN" sz="2400" dirty="0">
              <a:sym typeface="+mn-ea"/>
            </a:endParaRP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Recording_code_title_year_performer_format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三种格式的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读者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信息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文件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Plain text, HTML </a:t>
            </a:r>
            <a:r>
              <a:rPr lang="zh-CN" altLang="en-US" dirty="0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XML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eaLnBrk="1" hangingPunct="1">
              <a:buSzPct val="60000"/>
              <a:buFont typeface="Wingdings" panose="05000000000000000000" charset="0"/>
              <a:buNone/>
            </a:pP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4034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925" y="224790"/>
            <a:ext cx="8314055" cy="592264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File IO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示例三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—— libraryF</a:t>
            </a: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目录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数据文件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u="sng" dirty="0">
                <a:solidFill>
                  <a:srgbClr val="1D41D5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catalog.dat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数据格式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Book_code_title_year_author_numberOfPages</a:t>
            </a:r>
            <a:endParaRPr lang="en-US" altLang="zh-CN" sz="2400" dirty="0">
              <a:sym typeface="+mn-ea"/>
            </a:endParaRP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en-US" altLang="zh-CN" sz="2400" dirty="0">
                <a:solidFill>
                  <a:srgbClr val="C00000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Recording_code_title_year_performer_format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三种格式的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读者信息文件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Plain text, HTML </a:t>
            </a:r>
            <a:r>
              <a:rPr lang="zh-CN" altLang="en-US" dirty="0">
                <a:solidFill>
                  <a:srgbClr val="1D41D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n-US" altLang="zh-CN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XML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eaLnBrk="1" hangingPunct="1">
              <a:buSzPct val="60000"/>
              <a:buFont typeface="Wingdings" panose="05000000000000000000" charset="0"/>
              <a:buNone/>
            </a:pP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4DB9DB-7040-4451-A9F8-5F180B35950E}"/>
              </a:ext>
            </a:extLst>
          </p:cNvPr>
          <p:cNvSpPr txBox="1"/>
          <p:nvPr/>
        </p:nvSpPr>
        <p:spPr>
          <a:xfrm>
            <a:off x="3369727" y="644308"/>
            <a:ext cx="5155899" cy="61134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1440" bIns="45720" anchor="t"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2000" dirty="0" err="1"/>
              <a:t>LibrarySystem</a:t>
            </a:r>
            <a:endParaRPr lang="en-US" altLang="zh-CN" sz="2000" dirty="0"/>
          </a:p>
          <a:p>
            <a:r>
              <a:rPr lang="en-US" altLang="zh-CN" sz="2000" dirty="0" err="1"/>
              <a:t>LibraryCatalogLoader</a:t>
            </a:r>
            <a:endParaRPr lang="en-US" altLang="zh-CN" sz="2000" dirty="0"/>
          </a:p>
          <a:p>
            <a:r>
              <a:rPr lang="en-US" altLang="zh-CN" sz="2000" dirty="0" err="1"/>
              <a:t>FileLibraryCatalogLoader</a:t>
            </a:r>
            <a:endParaRPr lang="en-US" altLang="zh-CN" sz="2000" dirty="0"/>
          </a:p>
          <a:p>
            <a:r>
              <a:rPr lang="en-US" altLang="zh-CN" sz="2000" dirty="0" err="1"/>
              <a:t>DataFormatException</a:t>
            </a:r>
            <a:endParaRPr lang="en-US" altLang="zh-CN" sz="2000" dirty="0"/>
          </a:p>
          <a:p>
            <a:r>
              <a:rPr lang="en-US" altLang="zh-CN" sz="2000" dirty="0"/>
              <a:t>Catalog.java</a:t>
            </a:r>
          </a:p>
          <a:p>
            <a:r>
              <a:rPr lang="en-US" altLang="zh-CN" sz="2000" dirty="0"/>
              <a:t>CatalogItem.java</a:t>
            </a:r>
          </a:p>
          <a:p>
            <a:r>
              <a:rPr lang="en-US" altLang="zh-CN" sz="2000" dirty="0"/>
              <a:t>Book.java </a:t>
            </a:r>
          </a:p>
          <a:p>
            <a:r>
              <a:rPr lang="en-US" altLang="zh-CN" sz="2000" dirty="0"/>
              <a:t>Recording.java </a:t>
            </a:r>
          </a:p>
          <a:p>
            <a:r>
              <a:rPr lang="en-US" altLang="zh-CN" sz="2000" dirty="0"/>
              <a:t>BorrowerDatabase.java</a:t>
            </a:r>
          </a:p>
          <a:p>
            <a:r>
              <a:rPr lang="en-US" altLang="zh-CN" sz="2000" dirty="0"/>
              <a:t>Borrower.java </a:t>
            </a:r>
          </a:p>
          <a:p>
            <a:r>
              <a:rPr lang="en-US" altLang="zh-CN" sz="2000" dirty="0"/>
              <a:t>BorrowedItems.java </a:t>
            </a:r>
          </a:p>
          <a:p>
            <a:r>
              <a:rPr lang="en-US" altLang="zh-CN" sz="2000" dirty="0"/>
              <a:t>BorrowersFormatter.java </a:t>
            </a:r>
          </a:p>
          <a:p>
            <a:r>
              <a:rPr lang="en-US" altLang="zh-CN" sz="2000" dirty="0"/>
              <a:t>PlainTextBorrowersFormatter.java </a:t>
            </a:r>
          </a:p>
          <a:p>
            <a:r>
              <a:rPr lang="en-US" altLang="zh-CN" sz="2000" dirty="0"/>
              <a:t>HTMLBorrowersFormatter.java </a:t>
            </a:r>
          </a:p>
          <a:p>
            <a:r>
              <a:rPr lang="en-US" altLang="zh-CN" sz="2000" dirty="0"/>
              <a:t>XMLBorrowersFormatter.java</a:t>
            </a:r>
            <a:endParaRPr lang="zh-CN" altLang="en-US" sz="2000" dirty="0"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28335" y="2446324"/>
            <a:ext cx="1851660" cy="521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rgbClr val="0051C8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en-US" altLang="zh-CN" sz="2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catalog.dat</a:t>
            </a:r>
          </a:p>
        </p:txBody>
      </p:sp>
      <p:sp>
        <p:nvSpPr>
          <p:cNvPr id="2" name="TextBox 5"/>
          <p:cNvSpPr txBox="1"/>
          <p:nvPr/>
        </p:nvSpPr>
        <p:spPr>
          <a:xfrm>
            <a:off x="6566435" y="3449624"/>
            <a:ext cx="2134870" cy="5219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>
            <a:solidFill>
              <a:srgbClr val="0051C8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PlainText.txt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6566435" y="3970324"/>
            <a:ext cx="2070100" cy="5219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>
            <a:solidFill>
              <a:srgbClr val="0051C8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HTML.html</a:t>
            </a:r>
          </a:p>
        </p:txBody>
      </p:sp>
      <p:sp>
        <p:nvSpPr>
          <p:cNvPr id="4" name="TextBox 5"/>
          <p:cNvSpPr txBox="1"/>
          <p:nvPr/>
        </p:nvSpPr>
        <p:spPr>
          <a:xfrm>
            <a:off x="6566435" y="4491024"/>
            <a:ext cx="1674495" cy="5219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>
            <a:solidFill>
              <a:srgbClr val="0051C8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XML.xml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243" y="1062171"/>
            <a:ext cx="2819048" cy="459047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" grpId="0" bldLvl="0" animBg="1"/>
      <p:bldP spid="3" grpId="0" bldLvl="0" animBg="1"/>
      <p:bldP spid="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Database IO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加载驱动</a:t>
            </a: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建立连接</a:t>
            </a: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存取数据</a:t>
            </a: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关闭连接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eaLnBrk="1" hangingPunct="1">
              <a:buSzPct val="60000"/>
              <a:buFont typeface="Wingdings" panose="05000000000000000000" charset="0"/>
              <a:buNone/>
            </a:pP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4578" name="Picture 5" descr="database-system architectur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425" y="1117283"/>
            <a:ext cx="8243888" cy="459740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Database IO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加载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DBMS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JDBC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驱动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Class.forName("com.microsoft.jdbc.sqlserver.SQLServerDriver");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Class.forName("com.mysql.jdbc.Driver");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Class.forName("org.postgresql.Driver");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Class.forName("org.apache.derby.jdbc.ClientDriver"); </a:t>
            </a:r>
          </a:p>
          <a:p>
            <a:pPr lvl="1" eaLnBrk="1" hangingPunct="1">
              <a:buSzPct val="60000"/>
              <a:buFont typeface="Wingdings" panose="05000000000000000000" charset="0"/>
              <a:buNone/>
            </a:pP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28750" y="4344670"/>
            <a:ext cx="7357745" cy="47371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431122"/>
            <a:ext cx="5069403" cy="905109"/>
            <a:chOff x="0" y="431122"/>
            <a:chExt cx="5069403" cy="905109"/>
          </a:xfrm>
        </p:grpSpPr>
        <p:sp>
          <p:nvSpPr>
            <p:cNvPr id="776" name="文本框 775"/>
            <p:cNvSpPr txBox="1"/>
            <p:nvPr/>
          </p:nvSpPr>
          <p:spPr>
            <a:xfrm>
              <a:off x="386746" y="596752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CONTENTS</a:t>
              </a:r>
              <a:endParaRPr lang="zh-CN" altLang="en-US" sz="3600" b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784" name="图片 78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5239"/>
            <a:stretch>
              <a:fillRect/>
            </a:stretch>
          </p:blipFill>
          <p:spPr>
            <a:xfrm>
              <a:off x="0" y="431122"/>
              <a:ext cx="5069403" cy="416315"/>
            </a:xfrm>
            <a:prstGeom prst="rect">
              <a:avLst/>
            </a:prstGeom>
          </p:spPr>
        </p:pic>
        <p:pic>
          <p:nvPicPr>
            <p:cNvPr id="787" name="图片 78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5239"/>
            <a:stretch>
              <a:fillRect/>
            </a:stretch>
          </p:blipFill>
          <p:spPr>
            <a:xfrm rot="10800000" flipH="1">
              <a:off x="0" y="919916"/>
              <a:ext cx="5069403" cy="416315"/>
            </a:xfrm>
            <a:prstGeom prst="rect">
              <a:avLst/>
            </a:prstGeom>
          </p:spPr>
        </p:pic>
      </p:grpSp>
      <p:sp>
        <p:nvSpPr>
          <p:cNvPr id="777" name="文本框 776"/>
          <p:cNvSpPr txBox="1"/>
          <p:nvPr/>
        </p:nvSpPr>
        <p:spPr>
          <a:xfrm>
            <a:off x="2927983" y="59675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3200" b="1" dirty="0">
                <a:solidFill>
                  <a:srgbClr val="E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上节回顾</a:t>
            </a: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26" y="49858"/>
            <a:ext cx="3816026" cy="11932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8180" y="1872615"/>
            <a:ext cx="7762240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anose="05000000000000000000" charset="0"/>
              <a:buChar char="n"/>
              <a:defRPr/>
            </a:pPr>
            <a:r>
              <a:rPr kumimoji="1"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图形用户接口</a:t>
            </a:r>
            <a:r>
              <a:rPr kumimoji="1" lang="en-US" altLang="zh-CN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GUI</a:t>
            </a:r>
            <a:endParaRPr kumimoji="1" lang="ja-JP" altLang="en-US" sz="3200" b="1" dirty="0">
              <a:solidFill>
                <a:srgbClr val="C00000"/>
              </a:solidFill>
              <a:latin typeface="+mn-ea"/>
            </a:endParaRP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Wingdings" panose="05000000000000000000" charset="0"/>
              <a:buNone/>
              <a:defRPr/>
            </a:pPr>
            <a:endParaRPr kumimoji="1"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Database IO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加载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DBMS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JDBC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驱动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Class.forName("com.microsoft.jdbc.sqlserver.SQLServerDriver");</a:t>
            </a:r>
          </a:p>
          <a:p>
            <a:pPr marL="914400" lvl="2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对应的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URL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：String URL = "jdbc:sqlserver://localhost:1433;databaseName=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UserDB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";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Class.forName("com.mysql.jdbc.Driver");</a:t>
            </a:r>
          </a:p>
          <a:p>
            <a:pPr marL="914400" lvl="2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对应的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URL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：String URL = "jdbc:mysql://localhost:3306/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UserDB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";</a:t>
            </a:r>
          </a:p>
          <a:p>
            <a:pPr marL="914400" lvl="2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None/>
            </a:pP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eaLnBrk="1" hangingPunct="1">
              <a:buSzPct val="60000"/>
              <a:buFont typeface="Wingdings" panose="05000000000000000000" charset="0"/>
              <a:buNone/>
            </a:pP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Database IO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加载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DBMS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JDBC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驱动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Class.forName("org.postgresql.Driver");</a:t>
            </a:r>
          </a:p>
          <a:p>
            <a:pPr marL="914400" lvl="2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对应的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URL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：String URL = "jdbc:postgresql://localhost:5432/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UserDB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";</a:t>
            </a:r>
          </a:p>
          <a:p>
            <a:pPr lvl="2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Class.forName("org.apache.derby.jdbc.ClientDriver");</a:t>
            </a:r>
          </a:p>
          <a:p>
            <a:pPr marL="914400" lvl="2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对应的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URL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：String URL = "jdbc:derby://localhost:1527/myeclipse";</a:t>
            </a:r>
          </a:p>
          <a:p>
            <a:pPr lvl="1" eaLnBrk="1" hangingPunct="1">
              <a:buSzPct val="60000"/>
              <a:buFont typeface="Wingdings" panose="05000000000000000000" charset="0"/>
              <a:buNone/>
            </a:pP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5040" y="3805555"/>
            <a:ext cx="9542145" cy="1012825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Database IO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Char char="l"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建立连接</a:t>
            </a:r>
          </a:p>
          <a:p>
            <a:pPr marL="457200" lvl="1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None/>
            </a:pP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并进行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CRUD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操作（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IO</a:t>
            </a:r>
            <a:r>
              <a:rPr lang="zh-CN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操作）</a:t>
            </a:r>
          </a:p>
          <a:p>
            <a:pPr marL="457200" lvl="1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SzPct val="60000"/>
              <a:buFont typeface="Wingdings" panose="05000000000000000000" charset="0"/>
              <a:buNone/>
            </a:pP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eaLnBrk="1" hangingPunct="1">
              <a:buSzPct val="60000"/>
              <a:buFont typeface="Wingdings" panose="05000000000000000000" charset="0"/>
              <a:buNone/>
            </a:pP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3522345" y="69850"/>
          <a:ext cx="8597265" cy="6005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5" imgW="6734175" imgH="2857500" progId="Paint.Picture">
                  <p:embed/>
                </p:oleObj>
              </mc:Choice>
              <mc:Fallback>
                <p:oleObj r:id="rId5" imgW="6734175" imgH="28575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22345" y="69850"/>
                        <a:ext cx="8597265" cy="6005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537585" y="148590"/>
            <a:ext cx="7423785" cy="121031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537585" y="1418590"/>
            <a:ext cx="8582025" cy="453898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5561965" y="1710690"/>
            <a:ext cx="23164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6565265" y="2078990"/>
            <a:ext cx="1260475" cy="12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144010" y="2091690"/>
            <a:ext cx="857250" cy="190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647565" y="5888990"/>
            <a:ext cx="1260475" cy="12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6463665" y="3590290"/>
            <a:ext cx="1260475" cy="12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6501765" y="3958590"/>
            <a:ext cx="1260475" cy="12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6514465" y="4314190"/>
            <a:ext cx="1260475" cy="12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6527165" y="4707890"/>
            <a:ext cx="1260475" cy="12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5879465" y="5114290"/>
            <a:ext cx="1260475" cy="12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9333865" y="5876290"/>
            <a:ext cx="1260475" cy="127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2E3DCB-9A3B-42E4-A45B-A08524168923}"/>
              </a:ext>
            </a:extLst>
          </p:cNvPr>
          <p:cNvSpPr/>
          <p:nvPr/>
        </p:nvSpPr>
        <p:spPr>
          <a:xfrm>
            <a:off x="114836" y="872716"/>
            <a:ext cx="11833992" cy="598528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37C0850-8320-4EEC-B7D5-0F7AEA37781A}"/>
              </a:ext>
            </a:extLst>
          </p:cNvPr>
          <p:cNvGrpSpPr/>
          <p:nvPr/>
        </p:nvGrpSpPr>
        <p:grpSpPr>
          <a:xfrm>
            <a:off x="240030" y="902970"/>
            <a:ext cx="11592649" cy="5843905"/>
            <a:chOff x="240030" y="902970"/>
            <a:chExt cx="11592649" cy="5843905"/>
          </a:xfrm>
        </p:grpSpPr>
        <p:sp>
          <p:nvSpPr>
            <p:cNvPr id="77" name="文本框 76"/>
            <p:cNvSpPr txBox="1"/>
            <p:nvPr/>
          </p:nvSpPr>
          <p:spPr>
            <a:xfrm>
              <a:off x="6866255" y="5005070"/>
              <a:ext cx="4966424" cy="9541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R="0" defTabSz="914400" rtl="0" fontAlgn="auto">
                <a:buClrTx/>
                <a:buSzTx/>
                <a:buFontTx/>
                <a:defRPr/>
              </a:pPr>
              <a:r>
                <a:rPr kumimoji="0" lang="zh-CN" altLang="en-US" sz="2800" b="1" u="sng" kern="1200" cap="none" spc="0" normalizeH="0" baseline="0" noProof="1">
                  <a:solidFill>
                    <a:schemeClr val="accent5">
                      <a:lumMod val="50000"/>
                    </a:schemeClr>
                  </a:solidFill>
                  <a:latin typeface="Comic Sans MS" panose="030F0702030302020204" pitchFamily="66" charset="0"/>
                  <a:ea typeface="+mn-ea"/>
                  <a:cs typeface="+mn-cs"/>
                </a:rPr>
                <a:t>数据库应用示例</a:t>
              </a:r>
              <a:endPara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  <a:ea typeface="宋体" panose="02010600030101010101" pitchFamily="2" charset="-122"/>
                <a:cs typeface="+mn-cs"/>
              </a:endParaRPr>
            </a:p>
            <a:p>
              <a:pPr marR="0" defTabSz="914400" rtl="0" fontAlgn="auto">
                <a:buClrTx/>
                <a:buSzTx/>
                <a:buFontTx/>
                <a:defRPr/>
              </a:pPr>
              <a:r>
                <a:rPr kumimoji="0" lang="zh-CN" altLang="en-US" sz="2800" b="1" u="sng" kern="1200" cap="none" spc="0" normalizeH="0" baseline="0" noProof="1">
                  <a:solidFill>
                    <a:schemeClr val="accent5">
                      <a:lumMod val="50000"/>
                    </a:schemeClr>
                  </a:solidFill>
                  <a:latin typeface="Comic Sans MS" panose="030F0702030302020204" pitchFamily="66" charset="0"/>
                  <a:ea typeface="+mn-ea"/>
                  <a:cs typeface="+mn-cs"/>
                </a:rPr>
                <a:t>图书馆系统</a:t>
              </a:r>
              <a:r>
                <a:rPr lang="zh-CN" altLang="en-US" sz="2800" b="1" u="sng" noProof="1">
                  <a:solidFill>
                    <a:schemeClr val="accent5">
                      <a:lumMod val="50000"/>
                    </a:schemeClr>
                  </a:solidFill>
                  <a:latin typeface="Comic Sans MS" panose="030F0702030302020204" pitchFamily="66" charset="0"/>
                </a:rPr>
                <a:t>的实体联系</a:t>
              </a:r>
              <a:r>
                <a:rPr kumimoji="0" lang="en-US" altLang="zh-CN" sz="2800" b="1" u="sng" kern="1200" cap="none" spc="0" normalizeH="0" baseline="0" noProof="1">
                  <a:solidFill>
                    <a:schemeClr val="accent5">
                      <a:lumMod val="50000"/>
                    </a:schemeClr>
                  </a:solidFill>
                  <a:latin typeface="Comic Sans MS" panose="030F0702030302020204" pitchFamily="66" charset="0"/>
                  <a:ea typeface="+mn-ea"/>
                  <a:cs typeface="+mn-cs"/>
                </a:rPr>
                <a:t>ER</a:t>
              </a:r>
              <a:r>
                <a:rPr kumimoji="0" lang="zh-CN" altLang="en-US" sz="2800" b="1" u="sng" kern="1200" cap="none" spc="0" normalizeH="0" baseline="0" noProof="1">
                  <a:solidFill>
                    <a:schemeClr val="accent5">
                      <a:lumMod val="50000"/>
                    </a:schemeClr>
                  </a:solidFill>
                  <a:latin typeface="Comic Sans MS" panose="030F0702030302020204" pitchFamily="66" charset="0"/>
                  <a:ea typeface="+mn-ea"/>
                  <a:cs typeface="+mn-cs"/>
                </a:rPr>
                <a:t>模型</a:t>
              </a:r>
            </a:p>
          </p:txBody>
        </p:sp>
        <p:sp>
          <p:nvSpPr>
            <p:cNvPr id="78" name="Rectangle 16"/>
            <p:cNvSpPr/>
            <p:nvPr/>
          </p:nvSpPr>
          <p:spPr>
            <a:xfrm>
              <a:off x="4267200" y="4214495"/>
              <a:ext cx="2016125" cy="251650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Text Box 18"/>
            <p:cNvSpPr txBox="1"/>
            <p:nvPr/>
          </p:nvSpPr>
          <p:spPr>
            <a:xfrm>
              <a:off x="4338955" y="4325620"/>
              <a:ext cx="1029970" cy="3352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BookTitle</a:t>
              </a:r>
            </a:p>
          </p:txBody>
        </p:sp>
        <p:sp>
          <p:nvSpPr>
            <p:cNvPr id="80" name="Text Box 19"/>
            <p:cNvSpPr txBox="1"/>
            <p:nvPr/>
          </p:nvSpPr>
          <p:spPr>
            <a:xfrm>
              <a:off x="4345305" y="4932045"/>
              <a:ext cx="1932940" cy="18148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CallNumber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｛</a:t>
              </a:r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PK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｝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Name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Author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Edition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ISBN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PublishedYear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Publisher</a:t>
              </a:r>
            </a:p>
          </p:txBody>
        </p:sp>
        <p:sp>
          <p:nvSpPr>
            <p:cNvPr id="81" name="Rectangle 20"/>
            <p:cNvSpPr/>
            <p:nvPr/>
          </p:nvSpPr>
          <p:spPr>
            <a:xfrm>
              <a:off x="240030" y="902970"/>
              <a:ext cx="1905000" cy="388810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Line 21"/>
            <p:cNvSpPr/>
            <p:nvPr/>
          </p:nvSpPr>
          <p:spPr>
            <a:xfrm>
              <a:off x="240030" y="1479550"/>
              <a:ext cx="19050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3" name="Text Box 22"/>
            <p:cNvSpPr txBox="1"/>
            <p:nvPr/>
          </p:nvSpPr>
          <p:spPr>
            <a:xfrm>
              <a:off x="307975" y="1012825"/>
              <a:ext cx="930275" cy="3346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Member</a:t>
              </a:r>
            </a:p>
          </p:txBody>
        </p:sp>
        <p:sp>
          <p:nvSpPr>
            <p:cNvPr id="84" name="Text Box 23"/>
            <p:cNvSpPr txBox="1"/>
            <p:nvPr/>
          </p:nvSpPr>
          <p:spPr>
            <a:xfrm>
              <a:off x="309880" y="1547495"/>
              <a:ext cx="1391920" cy="301815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SSN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｛</a:t>
              </a:r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PK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｝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DriverlicState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DriverlicNum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FName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LName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Street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City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State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PCode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Phone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Email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Passwd</a:t>
              </a:r>
            </a:p>
          </p:txBody>
        </p:sp>
        <p:sp>
          <p:nvSpPr>
            <p:cNvPr id="85" name="Rectangle 32"/>
            <p:cNvSpPr/>
            <p:nvPr/>
          </p:nvSpPr>
          <p:spPr>
            <a:xfrm>
              <a:off x="3983355" y="933450"/>
              <a:ext cx="2638425" cy="1699895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6" name="Line 33"/>
            <p:cNvSpPr/>
            <p:nvPr/>
          </p:nvSpPr>
          <p:spPr>
            <a:xfrm>
              <a:off x="3983355" y="1477645"/>
              <a:ext cx="263842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87" name="Text Box 34"/>
            <p:cNvSpPr txBox="1"/>
            <p:nvPr/>
          </p:nvSpPr>
          <p:spPr>
            <a:xfrm>
              <a:off x="4053205" y="1012825"/>
              <a:ext cx="645795" cy="3346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Book</a:t>
              </a:r>
            </a:p>
          </p:txBody>
        </p:sp>
        <p:sp>
          <p:nvSpPr>
            <p:cNvPr id="88" name="Text Box 35"/>
            <p:cNvSpPr txBox="1"/>
            <p:nvPr/>
          </p:nvSpPr>
          <p:spPr>
            <a:xfrm>
              <a:off x="4053205" y="1692275"/>
              <a:ext cx="1527175" cy="5791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BookID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｛</a:t>
              </a:r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PK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｝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DueDate</a:t>
              </a:r>
            </a:p>
          </p:txBody>
        </p:sp>
        <p:sp>
          <p:nvSpPr>
            <p:cNvPr id="89" name="Rectangle 36"/>
            <p:cNvSpPr/>
            <p:nvPr/>
          </p:nvSpPr>
          <p:spPr>
            <a:xfrm>
              <a:off x="8778875" y="902970"/>
              <a:ext cx="2908300" cy="360045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Line 37"/>
            <p:cNvSpPr/>
            <p:nvPr/>
          </p:nvSpPr>
          <p:spPr>
            <a:xfrm>
              <a:off x="8778875" y="1479550"/>
              <a:ext cx="290830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91" name="Text Box 38"/>
            <p:cNvSpPr txBox="1"/>
            <p:nvPr/>
          </p:nvSpPr>
          <p:spPr>
            <a:xfrm>
              <a:off x="8879205" y="1019175"/>
              <a:ext cx="974725" cy="33464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Librarian</a:t>
              </a:r>
            </a:p>
          </p:txBody>
        </p:sp>
        <p:sp>
          <p:nvSpPr>
            <p:cNvPr id="92" name="Text Box 39"/>
            <p:cNvSpPr txBox="1"/>
            <p:nvPr/>
          </p:nvSpPr>
          <p:spPr>
            <a:xfrm>
              <a:off x="8879205" y="1698625"/>
              <a:ext cx="1277620" cy="25304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SSN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｛</a:t>
              </a:r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PK</a:t>
              </a:r>
              <a:r>
                <a: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rPr>
                <a:t>｝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FName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LName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Street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City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State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PCode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Phone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Email</a:t>
              </a:r>
            </a:p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Passwd</a:t>
              </a:r>
            </a:p>
          </p:txBody>
        </p:sp>
        <p:sp>
          <p:nvSpPr>
            <p:cNvPr id="93" name="Text Box 41"/>
            <p:cNvSpPr txBox="1"/>
            <p:nvPr/>
          </p:nvSpPr>
          <p:spPr>
            <a:xfrm>
              <a:off x="2110105" y="1098550"/>
              <a:ext cx="1835150" cy="3079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1..1     borrows    0..*</a:t>
              </a:r>
            </a:p>
          </p:txBody>
        </p:sp>
        <p:sp>
          <p:nvSpPr>
            <p:cNvPr id="94" name="Line 46"/>
            <p:cNvSpPr/>
            <p:nvPr/>
          </p:nvSpPr>
          <p:spPr>
            <a:xfrm flipH="1">
              <a:off x="5321300" y="2630170"/>
              <a:ext cx="1905" cy="1622425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sp>
          <p:nvSpPr>
            <p:cNvPr id="95" name="Text Box 47"/>
            <p:cNvSpPr txBox="1"/>
            <p:nvPr/>
          </p:nvSpPr>
          <p:spPr>
            <a:xfrm>
              <a:off x="5323205" y="2842895"/>
              <a:ext cx="920750" cy="11703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1..*</a:t>
              </a:r>
            </a:p>
            <a:p>
              <a:endParaRPr lang="en-US" altLang="zh-CN" sz="1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copiedBy</a:t>
              </a:r>
            </a:p>
            <a:p>
              <a:endParaRPr lang="en-US" altLang="zh-CN" sz="14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1..1</a:t>
              </a:r>
            </a:p>
          </p:txBody>
        </p:sp>
        <p:sp>
          <p:nvSpPr>
            <p:cNvPr id="96" name="Line 54"/>
            <p:cNvSpPr/>
            <p:nvPr/>
          </p:nvSpPr>
          <p:spPr>
            <a:xfrm>
              <a:off x="2110105" y="1479550"/>
              <a:ext cx="187134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97" name="Text Box 41"/>
            <p:cNvSpPr txBox="1"/>
            <p:nvPr/>
          </p:nvSpPr>
          <p:spPr>
            <a:xfrm>
              <a:off x="6682105" y="1118870"/>
              <a:ext cx="2026920" cy="3079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0..*     checkedBy   1..1</a:t>
              </a:r>
            </a:p>
          </p:txBody>
        </p:sp>
        <p:sp>
          <p:nvSpPr>
            <p:cNvPr id="98" name="Line 54"/>
            <p:cNvSpPr/>
            <p:nvPr/>
          </p:nvSpPr>
          <p:spPr>
            <a:xfrm>
              <a:off x="6610350" y="1479550"/>
              <a:ext cx="219583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</p:sp>
        <p:cxnSp>
          <p:nvCxnSpPr>
            <p:cNvPr id="99" name="直接连接符 98"/>
            <p:cNvCxnSpPr/>
            <p:nvPr/>
          </p:nvCxnSpPr>
          <p:spPr>
            <a:xfrm>
              <a:off x="4267200" y="4757420"/>
              <a:ext cx="20161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 Box 41"/>
            <p:cNvSpPr txBox="1"/>
            <p:nvPr/>
          </p:nvSpPr>
          <p:spPr>
            <a:xfrm>
              <a:off x="2167255" y="1660525"/>
              <a:ext cx="549275" cy="3048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0.. * </a:t>
              </a:r>
            </a:p>
          </p:txBody>
        </p:sp>
        <p:cxnSp>
          <p:nvCxnSpPr>
            <p:cNvPr id="101" name="直接箭头连接符 100"/>
            <p:cNvCxnSpPr/>
            <p:nvPr/>
          </p:nvCxnSpPr>
          <p:spPr>
            <a:xfrm>
              <a:off x="2171700" y="1984375"/>
              <a:ext cx="2095500" cy="224663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3168650" y="3087370"/>
              <a:ext cx="22225" cy="165290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 102"/>
            <p:cNvSpPr/>
            <p:nvPr/>
          </p:nvSpPr>
          <p:spPr>
            <a:xfrm>
              <a:off x="2424430" y="4760595"/>
              <a:ext cx="1584325" cy="1152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04" name="直接连接符 103"/>
            <p:cNvCxnSpPr>
              <a:cxnSpLocks/>
              <a:stCxn id="103" idx="1"/>
              <a:endCxn id="103" idx="3"/>
            </p:cNvCxnSpPr>
            <p:nvPr/>
          </p:nvCxnSpPr>
          <p:spPr>
            <a:xfrm>
              <a:off x="2424430" y="5322570"/>
              <a:ext cx="15843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 Box 34"/>
            <p:cNvSpPr txBox="1"/>
            <p:nvPr/>
          </p:nvSpPr>
          <p:spPr>
            <a:xfrm>
              <a:off x="2570480" y="5429250"/>
              <a:ext cx="1482725" cy="3365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HoldDateTime</a:t>
              </a:r>
            </a:p>
          </p:txBody>
        </p:sp>
        <p:sp>
          <p:nvSpPr>
            <p:cNvPr id="106" name="Text Box 41"/>
            <p:cNvSpPr txBox="1"/>
            <p:nvPr/>
          </p:nvSpPr>
          <p:spPr>
            <a:xfrm>
              <a:off x="3175000" y="2827020"/>
              <a:ext cx="608330" cy="3048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holds</a:t>
              </a:r>
            </a:p>
          </p:txBody>
        </p:sp>
        <p:sp>
          <p:nvSpPr>
            <p:cNvPr id="107" name="Text Box 41"/>
            <p:cNvSpPr txBox="1"/>
            <p:nvPr/>
          </p:nvSpPr>
          <p:spPr>
            <a:xfrm>
              <a:off x="4056380" y="3835400"/>
              <a:ext cx="450850" cy="3048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</a:rPr>
                <a:t>0..*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866255" y="5005070"/>
            <a:ext cx="3842719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rtl="0" fontAlgn="auto">
              <a:buClrTx/>
              <a:buSzTx/>
              <a:buFontTx/>
              <a:defRPr/>
            </a:pP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rPr>
              <a:t>数据库应用示例</a:t>
            </a:r>
            <a:endParaRPr kumimoji="0" lang="zh-CN" altLang="en-US" sz="2800" b="1" u="sng" kern="1200" cap="none" spc="0" normalizeH="0" baseline="0" noProof="1">
              <a:solidFill>
                <a:schemeClr val="accent5">
                  <a:lumMod val="50000"/>
                </a:schemeClr>
              </a:solidFill>
              <a:latin typeface="Comic Sans MS" panose="030F0702030302020204" pitchFamily="66" charset="0"/>
              <a:ea typeface="宋体" panose="02010600030101010101" pitchFamily="2" charset="-122"/>
              <a:cs typeface="+mn-cs"/>
            </a:endParaRPr>
          </a:p>
          <a:p>
            <a:pPr marR="0" defTabSz="914400" rtl="0" fontAlgn="auto">
              <a:buClrTx/>
              <a:buSzTx/>
              <a:buFontTx/>
              <a:defRPr/>
            </a:pP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rPr>
              <a:t>图书馆系统的关系模式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9690" y="1091565"/>
            <a:ext cx="12084050" cy="26527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defTabSz="914400" rtl="0" fontAlgn="auto">
              <a:buClrTx/>
              <a:buSzTx/>
              <a:buFontTx/>
              <a:defRPr/>
            </a:pP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M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ember (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SSN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D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riverlic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tate,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D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riverlic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um,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FN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ame,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LN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ame,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treet,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C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ity,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tate, </a:t>
            </a:r>
            <a:endParaRPr kumimoji="0" lang="zh-CN" altLang="en-US" sz="2800" kern="1200" cap="none" spc="0" normalizeH="0" baseline="0" noProof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rtl="0" fontAlgn="auto">
              <a:buClrTx/>
              <a:buSzTx/>
              <a:buFontTx/>
              <a:defRPr/>
            </a:pP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             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PC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ode,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hone,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E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mail,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asswd)</a:t>
            </a:r>
            <a:endParaRPr kumimoji="0" lang="zh-CN" altLang="en-US" sz="2800" kern="1200" cap="none" spc="0" normalizeH="0" baseline="0" noProof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rtl="0" fontAlgn="auto">
              <a:buClrTx/>
              <a:buSzTx/>
              <a:buFontTx/>
              <a:defRPr/>
            </a:pP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ibrarian (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SSN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FN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ame,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LN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ame,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treet,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C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ity,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S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tate,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PC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ode,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hone,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E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mail,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asswd)</a:t>
            </a:r>
            <a:endParaRPr kumimoji="0" lang="zh-CN" altLang="en-US" sz="2800" kern="1200" cap="none" spc="0" normalizeH="0" baseline="0" noProof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rtl="0" fontAlgn="auto">
              <a:buClrTx/>
              <a:buSzTx/>
              <a:buFontTx/>
              <a:defRPr/>
            </a:pP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B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ook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T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itle (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Ca</a:t>
            </a: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ll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umber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ame,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A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uthor,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E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dition,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ISBN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Y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ear,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P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ublisher)  </a:t>
            </a:r>
            <a:endParaRPr kumimoji="0" lang="zh-CN" altLang="en-US" sz="2800" kern="1200" cap="none" spc="0" normalizeH="0" baseline="0" noProof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rtl="0" fontAlgn="auto">
              <a:buClrTx/>
              <a:buSzTx/>
              <a:buFontTx/>
              <a:defRPr/>
            </a:pP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B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ook (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B</a:t>
            </a: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ook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ID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D</a:t>
            </a: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ue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D</a:t>
            </a: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ate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C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all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umber, 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B</a:t>
            </a: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orrower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SSN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, 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L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ibrarian</a:t>
            </a: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SSN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</a:rPr>
              <a:t>)</a:t>
            </a:r>
            <a:endParaRPr kumimoji="0" lang="zh-CN" altLang="en-US" sz="2800" kern="1200" cap="none" spc="0" normalizeH="0" baseline="0" noProof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R="0" defTabSz="914400" rtl="0" fontAlgn="auto">
              <a:buClrTx/>
              <a:buSzTx/>
              <a:buFontTx/>
              <a:defRPr/>
            </a:pPr>
            <a:r>
              <a:rPr kumimoji="0" lang="en-US" altLang="zh-CN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H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old (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SSN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, 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C</a:t>
            </a: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all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N</a:t>
            </a: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umber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, 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H</a:t>
            </a: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old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D</a:t>
            </a: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ate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T</a:t>
            </a: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ime</a:t>
            </a:r>
            <a:r>
              <a:rPr kumimoji="0" lang="zh-CN" altLang="en-US" sz="2800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+mn-cs"/>
                <a:sym typeface="+mn-ea"/>
              </a:rPr>
              <a:t>)</a:t>
            </a:r>
            <a:endParaRPr kumimoji="0" lang="zh-CN" altLang="en-US" sz="2800" kern="1200" cap="none" spc="0" normalizeH="0" baseline="0" noProof="1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770880" y="5443220"/>
            <a:ext cx="616077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defTabSz="914400" rtl="0" fontAlgn="auto">
              <a:buClrTx/>
              <a:buSzTx/>
              <a:buFontTx/>
              <a:defRPr/>
            </a:pPr>
            <a:r>
              <a:rPr kumimoji="0" lang="zh-CN" altLang="en-US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rPr>
              <a:t>数据库应用示例：</a:t>
            </a:r>
            <a:r>
              <a:rPr kumimoji="0" lang="en-US" altLang="zh-CN" sz="2800" b="1" u="sng" kern="1200" cap="none" spc="0" normalizeH="0" baseline="0" noProof="1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  <a:ea typeface="+mn-ea"/>
                <a:cs typeface="+mn-cs"/>
              </a:rPr>
              <a:t>LibraryWithDerby</a:t>
            </a:r>
          </a:p>
        </p:txBody>
      </p:sp>
      <p:graphicFrame>
        <p:nvGraphicFramePr>
          <p:cNvPr id="3" name="对象 2"/>
          <p:cNvGraphicFramePr/>
          <p:nvPr/>
        </p:nvGraphicFramePr>
        <p:xfrm>
          <a:off x="179070" y="1074420"/>
          <a:ext cx="8630285" cy="421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5" imgW="6600825" imgH="3752850" progId="Paint.Picture">
                  <p:embed/>
                </p:oleObj>
              </mc:Choice>
              <mc:Fallback>
                <p:oleObj r:id="rId5" imgW="6600825" imgH="375285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070" y="1074420"/>
                        <a:ext cx="8630285" cy="4211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8624" y="2789948"/>
            <a:ext cx="6426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MyEclipse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安装和使用</a:t>
            </a:r>
          </a:p>
        </p:txBody>
      </p:sp>
    </p:spTree>
    <p:extLst>
      <p:ext uri="{BB962C8B-B14F-4D97-AF65-F5344CB8AC3E}">
        <p14:creationId xmlns:p14="http://schemas.microsoft.com/office/powerpoint/2010/main" val="207967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下载和安装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charset="0"/>
              <a:buNone/>
            </a:pP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charset="0"/>
              <a:buChar char="p"/>
            </a:pPr>
            <a:endParaRPr lang="en-US" altLang="zh-CN" dirty="0">
              <a:solidFill>
                <a:srgbClr val="C00000"/>
              </a:solidFill>
              <a:latin typeface="+mn-ea"/>
              <a:cs typeface="+mn-ea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charset="0"/>
              <a:buNone/>
            </a:pP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1FDF701-17E3-4714-AD3A-D1AE194C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20" y="1634592"/>
            <a:ext cx="5724525" cy="4057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8A25ABF-C9DF-4180-BF6F-17406869B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199" y="1634592"/>
            <a:ext cx="5743575" cy="4095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BE9A2D86-2F42-49DC-A4C9-4844FB5CF102}"/>
              </a:ext>
            </a:extLst>
          </p:cNvPr>
          <p:cNvSpPr/>
          <p:nvPr/>
        </p:nvSpPr>
        <p:spPr>
          <a:xfrm>
            <a:off x="5919571" y="3593432"/>
            <a:ext cx="352860" cy="51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568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下载和安装：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对于安全软件的阻止请允许一次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charset="0"/>
              <a:buChar char="p"/>
            </a:pPr>
            <a:endParaRPr lang="en-US" altLang="zh-CN" dirty="0">
              <a:latin typeface="+mn-ea"/>
              <a:cs typeface="+mn-ea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charset="0"/>
              <a:buNone/>
            </a:pP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947DF9-3BF7-4203-AC0A-D81D2BAD2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14" y="1646533"/>
            <a:ext cx="5734050" cy="4067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846067-BA92-4B7A-9189-6C7C10461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5" y="1646533"/>
            <a:ext cx="5734050" cy="4086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4CE95A7C-0304-4BD6-9E92-044D063C3C94}"/>
              </a:ext>
            </a:extLst>
          </p:cNvPr>
          <p:cNvSpPr/>
          <p:nvPr/>
        </p:nvSpPr>
        <p:spPr>
          <a:xfrm>
            <a:off x="5919571" y="3593432"/>
            <a:ext cx="352860" cy="51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018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下载和安装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charset="0"/>
              <a:buChar char="p"/>
            </a:pPr>
            <a:endParaRPr lang="en-US" altLang="zh-CN" dirty="0">
              <a:solidFill>
                <a:srgbClr val="C00000"/>
              </a:solidFill>
              <a:latin typeface="+mn-ea"/>
              <a:cs typeface="+mn-ea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charset="0"/>
              <a:buNone/>
            </a:pP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4A1CFA-539A-442C-84D9-E8C2C3CB6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83" y="1688931"/>
            <a:ext cx="5715000" cy="4057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815B265-49EA-4D49-8ED3-92C1F7ACD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374" y="2216568"/>
            <a:ext cx="4762500" cy="2200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6F653BAA-6EBC-4439-97E3-641A02FDC5D1}"/>
              </a:ext>
            </a:extLst>
          </p:cNvPr>
          <p:cNvSpPr/>
          <p:nvPr/>
        </p:nvSpPr>
        <p:spPr>
          <a:xfrm>
            <a:off x="6047907" y="3384886"/>
            <a:ext cx="352860" cy="51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35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图片 78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5239"/>
          <a:stretch>
            <a:fillRect/>
          </a:stretch>
        </p:blipFill>
        <p:spPr>
          <a:xfrm rot="10800000" flipH="1">
            <a:off x="0" y="919916"/>
            <a:ext cx="5069403" cy="416315"/>
          </a:xfrm>
          <a:prstGeom prst="rect">
            <a:avLst/>
          </a:prstGeom>
        </p:spPr>
      </p:pic>
      <p:pic>
        <p:nvPicPr>
          <p:cNvPr id="784" name="图片 78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5239"/>
          <a:stretch>
            <a:fillRect/>
          </a:stretch>
        </p:blipFill>
        <p:spPr>
          <a:xfrm>
            <a:off x="0" y="431122"/>
            <a:ext cx="5069403" cy="416315"/>
          </a:xfrm>
          <a:prstGeom prst="rect">
            <a:avLst/>
          </a:prstGeom>
        </p:spPr>
      </p:pic>
      <p:sp>
        <p:nvSpPr>
          <p:cNvPr id="776" name="文本框 775"/>
          <p:cNvSpPr txBox="1"/>
          <p:nvPr/>
        </p:nvSpPr>
        <p:spPr>
          <a:xfrm>
            <a:off x="386746" y="596752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z="3600" b="1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7" name="文本框 776"/>
          <p:cNvSpPr txBox="1"/>
          <p:nvPr/>
        </p:nvSpPr>
        <p:spPr>
          <a:xfrm>
            <a:off x="2927983" y="59675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solidFill>
                  <a:srgbClr val="E4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本节目录</a:t>
            </a: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26" y="49858"/>
            <a:ext cx="3816026" cy="11932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5639" y="1346835"/>
            <a:ext cx="11323855" cy="4211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kumimoji="1" lang="zh-CN" altLang="ja-JP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高级类设计 </a:t>
            </a:r>
            <a:r>
              <a:rPr kumimoji="1" lang="zh-CN" altLang="ja-JP" sz="3200" dirty="0">
                <a:solidFill>
                  <a:srgbClr val="C00000"/>
                </a:solidFill>
                <a:latin typeface="+mn-ea"/>
              </a:rPr>
              <a:t>MVC</a:t>
            </a:r>
            <a:r>
              <a:rPr kumimoji="1" lang="zh-CN" altLang="en-US" sz="3200" dirty="0">
                <a:solidFill>
                  <a:srgbClr val="C00000"/>
                </a:solidFill>
                <a:latin typeface="+mn-ea"/>
              </a:rPr>
              <a:t>设计</a:t>
            </a:r>
            <a:r>
              <a:rPr kumimoji="1" lang="zh-CN" altLang="ja-JP" sz="3200" dirty="0">
                <a:solidFill>
                  <a:srgbClr val="C00000"/>
                </a:solidFill>
                <a:latin typeface="+mn-ea"/>
              </a:rPr>
              <a:t>模式 </a:t>
            </a:r>
            <a:r>
              <a:rPr kumimoji="1" lang="en-US" altLang="zh-CN" sz="3200" dirty="0">
                <a:solidFill>
                  <a:srgbClr val="C00000"/>
                </a:solidFill>
                <a:latin typeface="+mn-ea"/>
              </a:rPr>
              <a:t>—— </a:t>
            </a:r>
            <a:r>
              <a:rPr kumimoji="1" lang="zh-CN" altLang="en-US" sz="3200" dirty="0">
                <a:solidFill>
                  <a:srgbClr val="C00000"/>
                </a:solidFill>
                <a:latin typeface="+mn-ea"/>
              </a:rPr>
              <a:t>软件分工、应用框架重用</a:t>
            </a:r>
            <a:endParaRPr kumimoji="1" lang="zh-CN" altLang="ja-JP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kumimoji="1" lang="zh-CN" altLang="ja-JP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输入输出编程</a:t>
            </a:r>
          </a:p>
          <a:p>
            <a:pPr indent="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ja-JP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ja-JP" sz="3200" dirty="0">
                <a:solidFill>
                  <a:srgbClr val="C00000"/>
                </a:solidFill>
                <a:latin typeface="+mn-ea"/>
              </a:rPr>
              <a:t>控制台、文件、数据库输入输出</a:t>
            </a:r>
            <a:endParaRPr kumimoji="1" lang="ja-JP" altLang="en-US" sz="3200" b="1" dirty="0">
              <a:solidFill>
                <a:srgbClr val="C00000"/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kumimoji="1" lang="en-US" altLang="en-US" sz="32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</a:t>
            </a: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kumimoji="1" lang="en-US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/>
            </a:pPr>
            <a:r>
              <a:rPr kumimoji="1"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</a:t>
            </a:r>
            <a:r>
              <a:rPr kumimoji="1" lang="en-US" altLang="en-US" sz="32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endParaRPr kumimoji="1" lang="ja-JP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7826B6-196A-48CB-9DA7-4C4DF85DE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23" y="1646686"/>
            <a:ext cx="5323345" cy="4338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C80876D-391A-406F-AAE5-E4441A541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696" y="1640298"/>
            <a:ext cx="5294803" cy="43385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DC4E75D8-0FE3-4957-BD6B-28F9BF588C1F}"/>
              </a:ext>
            </a:extLst>
          </p:cNvPr>
          <p:cNvSpPr/>
          <p:nvPr/>
        </p:nvSpPr>
        <p:spPr>
          <a:xfrm>
            <a:off x="5694983" y="3513222"/>
            <a:ext cx="352860" cy="513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22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281F121-A571-4913-BE9D-36F343915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04" y="1942379"/>
            <a:ext cx="4192256" cy="34511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D0AA58-E11F-4643-8636-60759224C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9959" y="961143"/>
            <a:ext cx="7597288" cy="50934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9289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DF1CF5-22E0-4285-94E2-68F2BD89E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195"/>
            <a:ext cx="12192000" cy="6627609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768474B2-CDAE-49F8-B65A-6E0A4BCB480A}"/>
              </a:ext>
            </a:extLst>
          </p:cNvPr>
          <p:cNvSpPr/>
          <p:nvPr/>
        </p:nvSpPr>
        <p:spPr>
          <a:xfrm>
            <a:off x="1736033" y="431407"/>
            <a:ext cx="1656522" cy="504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B005ED81-5B42-4457-AD76-9B6A39908F25}"/>
              </a:ext>
            </a:extLst>
          </p:cNvPr>
          <p:cNvSpPr/>
          <p:nvPr/>
        </p:nvSpPr>
        <p:spPr>
          <a:xfrm>
            <a:off x="1888433" y="3154729"/>
            <a:ext cx="4896680" cy="133775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3EB1D96-6D23-43FA-83BB-434BB4D6B221}"/>
              </a:ext>
            </a:extLst>
          </p:cNvPr>
          <p:cNvSpPr/>
          <p:nvPr/>
        </p:nvSpPr>
        <p:spPr>
          <a:xfrm>
            <a:off x="179004" y="2835965"/>
            <a:ext cx="814909" cy="3710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147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F0EC3E-DE3C-4BC4-8109-B60881973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012"/>
            <a:ext cx="12192000" cy="6607975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7F4A325B-5054-4F7F-8423-4AA66E4A792E}"/>
              </a:ext>
            </a:extLst>
          </p:cNvPr>
          <p:cNvSpPr/>
          <p:nvPr/>
        </p:nvSpPr>
        <p:spPr>
          <a:xfrm>
            <a:off x="2690190" y="4301041"/>
            <a:ext cx="1656522" cy="504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40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8AD0F2-E20E-4A1A-8FF9-ADC4C3F0F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477"/>
            <a:ext cx="12192000" cy="660904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A672AEA4-3C06-46A3-8FDB-139E01534F70}"/>
              </a:ext>
            </a:extLst>
          </p:cNvPr>
          <p:cNvSpPr/>
          <p:nvPr/>
        </p:nvSpPr>
        <p:spPr>
          <a:xfrm>
            <a:off x="3631096" y="543339"/>
            <a:ext cx="1179443" cy="78237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203F2B85-DA7B-4995-A2F6-B72A6BD5A151}"/>
              </a:ext>
            </a:extLst>
          </p:cNvPr>
          <p:cNvSpPr/>
          <p:nvPr/>
        </p:nvSpPr>
        <p:spPr>
          <a:xfrm>
            <a:off x="3982276" y="1716157"/>
            <a:ext cx="1179443" cy="78237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E814FB3-5DA0-495D-881B-FA9F5638C74F}"/>
              </a:ext>
            </a:extLst>
          </p:cNvPr>
          <p:cNvSpPr/>
          <p:nvPr/>
        </p:nvSpPr>
        <p:spPr>
          <a:xfrm>
            <a:off x="3591336" y="4996073"/>
            <a:ext cx="1762542" cy="78237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828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FAC33E-4457-48BC-9009-61D96F5C6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31"/>
            <a:ext cx="12192000" cy="6634538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5B3C79A9-B5FA-43FF-8E0C-C82A5CA36971}"/>
              </a:ext>
            </a:extLst>
          </p:cNvPr>
          <p:cNvSpPr/>
          <p:nvPr/>
        </p:nvSpPr>
        <p:spPr>
          <a:xfrm>
            <a:off x="4585251" y="590431"/>
            <a:ext cx="1656522" cy="5041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0435AD1-5F97-4A64-A376-0A072D9311A3}"/>
              </a:ext>
            </a:extLst>
          </p:cNvPr>
          <p:cNvSpPr/>
          <p:nvPr/>
        </p:nvSpPr>
        <p:spPr>
          <a:xfrm>
            <a:off x="2213113" y="5830957"/>
            <a:ext cx="1828800" cy="5819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0286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1D42FC-9FB8-4947-AE9C-1A74B859A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32"/>
            <a:ext cx="12192000" cy="658253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8078C60A-298B-4A28-985B-1E2396B71366}"/>
              </a:ext>
            </a:extLst>
          </p:cNvPr>
          <p:cNvSpPr/>
          <p:nvPr/>
        </p:nvSpPr>
        <p:spPr>
          <a:xfrm>
            <a:off x="6224905" y="1656522"/>
            <a:ext cx="1395095" cy="7951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920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B1B12F-4C5F-48A9-98D8-AD5726B11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372"/>
            <a:ext cx="12192000" cy="659525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E0359C81-9D57-4217-88E2-667900469A4A}"/>
              </a:ext>
            </a:extLst>
          </p:cNvPr>
          <p:cNvSpPr/>
          <p:nvPr/>
        </p:nvSpPr>
        <p:spPr>
          <a:xfrm>
            <a:off x="583096" y="2173357"/>
            <a:ext cx="1378226" cy="5433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06406FA-4482-4431-AE8B-5AA779B6C070}"/>
              </a:ext>
            </a:extLst>
          </p:cNvPr>
          <p:cNvSpPr/>
          <p:nvPr/>
        </p:nvSpPr>
        <p:spPr>
          <a:xfrm>
            <a:off x="492980" y="1748738"/>
            <a:ext cx="606949" cy="2464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E6E134B-F66B-4C0E-A73D-0F4EBBC22DFF}"/>
              </a:ext>
            </a:extLst>
          </p:cNvPr>
          <p:cNvSpPr/>
          <p:nvPr/>
        </p:nvSpPr>
        <p:spPr>
          <a:xfrm>
            <a:off x="11463130" y="224790"/>
            <a:ext cx="728870" cy="43190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04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490DBFA-B47B-49CF-872D-4AE63AA17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477"/>
            <a:ext cx="12192000" cy="660904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AF8E689D-8194-4A0B-AF30-55798DA68C47}"/>
              </a:ext>
            </a:extLst>
          </p:cNvPr>
          <p:cNvSpPr/>
          <p:nvPr/>
        </p:nvSpPr>
        <p:spPr>
          <a:xfrm>
            <a:off x="3697357" y="1444487"/>
            <a:ext cx="2093843" cy="17890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48C2C28-8D4C-45FB-9034-6D8F88824041}"/>
              </a:ext>
            </a:extLst>
          </p:cNvPr>
          <p:cNvSpPr/>
          <p:nvPr/>
        </p:nvSpPr>
        <p:spPr>
          <a:xfrm>
            <a:off x="3810001" y="4446104"/>
            <a:ext cx="2093843" cy="17890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F14F666-57D8-4977-843D-3B4BB3E3327B}"/>
              </a:ext>
            </a:extLst>
          </p:cNvPr>
          <p:cNvSpPr/>
          <p:nvPr/>
        </p:nvSpPr>
        <p:spPr>
          <a:xfrm>
            <a:off x="492980" y="1748738"/>
            <a:ext cx="606949" cy="24645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03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2BCDA5-7C51-44E6-BA86-79855CD71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732"/>
            <a:ext cx="12192000" cy="6582535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1123277B-5000-49AE-99EA-F0FEB06C8428}"/>
              </a:ext>
            </a:extLst>
          </p:cNvPr>
          <p:cNvSpPr/>
          <p:nvPr/>
        </p:nvSpPr>
        <p:spPr>
          <a:xfrm>
            <a:off x="231907" y="1710240"/>
            <a:ext cx="1656522" cy="50419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8C8B52F-8DAB-4D4C-B7F7-D2CD5C708383}"/>
              </a:ext>
            </a:extLst>
          </p:cNvPr>
          <p:cNvSpPr/>
          <p:nvPr/>
        </p:nvSpPr>
        <p:spPr>
          <a:xfrm>
            <a:off x="4399723" y="1219200"/>
            <a:ext cx="2093843" cy="265753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C7F0B73-9422-401E-8781-811FEDC04212}"/>
              </a:ext>
            </a:extLst>
          </p:cNvPr>
          <p:cNvSpPr/>
          <p:nvPr/>
        </p:nvSpPr>
        <p:spPr>
          <a:xfrm>
            <a:off x="4843671" y="3995531"/>
            <a:ext cx="2093843" cy="52346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C20B261-C9BF-4624-B16A-E3EE7C0F9579}"/>
              </a:ext>
            </a:extLst>
          </p:cNvPr>
          <p:cNvSpPr/>
          <p:nvPr/>
        </p:nvSpPr>
        <p:spPr>
          <a:xfrm>
            <a:off x="11158329" y="763030"/>
            <a:ext cx="956807" cy="50419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1946E39-97BE-464E-8AE0-83C9D15EEC60}"/>
              </a:ext>
            </a:extLst>
          </p:cNvPr>
          <p:cNvSpPr/>
          <p:nvPr/>
        </p:nvSpPr>
        <p:spPr>
          <a:xfrm>
            <a:off x="11244469" y="3671883"/>
            <a:ext cx="956807" cy="50419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768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1158875" y="3009265"/>
            <a:ext cx="1021778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高级类设计 </a:t>
            </a:r>
            <a:r>
              <a:rPr lang="en-US" altLang="zh-CN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MVC</a:t>
            </a:r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设计模式</a:t>
            </a: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5239"/>
          <a:stretch>
            <a:fillRect/>
          </a:stretch>
        </p:blipFill>
        <p:spPr>
          <a:xfrm>
            <a:off x="0" y="431122"/>
            <a:ext cx="5069403" cy="41631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5239"/>
          <a:stretch>
            <a:fillRect/>
          </a:stretch>
        </p:blipFill>
        <p:spPr>
          <a:xfrm rot="10800000" flipH="1">
            <a:off x="0" y="919916"/>
            <a:ext cx="5069403" cy="416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0" y="510328"/>
            <a:ext cx="2443615" cy="764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132CDC-4A70-429F-A478-7D62F028C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195"/>
            <a:ext cx="12192000" cy="6627609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EBACB86-BB30-4655-86FE-39923FEF67B6}"/>
              </a:ext>
            </a:extLst>
          </p:cNvPr>
          <p:cNvSpPr/>
          <p:nvPr/>
        </p:nvSpPr>
        <p:spPr>
          <a:xfrm>
            <a:off x="649357" y="1656522"/>
            <a:ext cx="1219200" cy="4903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5A5E2B7-7997-469F-A5F5-E6F544B0DA9B}"/>
              </a:ext>
            </a:extLst>
          </p:cNvPr>
          <p:cNvSpPr/>
          <p:nvPr/>
        </p:nvSpPr>
        <p:spPr>
          <a:xfrm>
            <a:off x="6301417" y="616228"/>
            <a:ext cx="1219200" cy="4903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24CB01F-5DB1-4FF9-B8C5-6CA3E91045CD}"/>
              </a:ext>
            </a:extLst>
          </p:cNvPr>
          <p:cNvSpPr/>
          <p:nvPr/>
        </p:nvSpPr>
        <p:spPr>
          <a:xfrm>
            <a:off x="3001626" y="762003"/>
            <a:ext cx="1219200" cy="4903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568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CAC968-580F-4893-B2CF-1EE9EB75B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2292"/>
            <a:ext cx="12192000" cy="663341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C27AF284-6888-466C-ACF6-60F4ED6628CD}"/>
              </a:ext>
            </a:extLst>
          </p:cNvPr>
          <p:cNvSpPr/>
          <p:nvPr/>
        </p:nvSpPr>
        <p:spPr>
          <a:xfrm>
            <a:off x="6374296" y="463826"/>
            <a:ext cx="1669774" cy="78237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BFE2656-AF15-4D07-8BB0-0B9835A0C5A9}"/>
              </a:ext>
            </a:extLst>
          </p:cNvPr>
          <p:cNvSpPr/>
          <p:nvPr/>
        </p:nvSpPr>
        <p:spPr>
          <a:xfrm>
            <a:off x="3081128" y="629478"/>
            <a:ext cx="1669774" cy="78237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109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C0836C-66F5-4C0D-9AA4-3997EABF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7514"/>
            <a:ext cx="12192000" cy="642297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70566E04-53EC-4D9F-B07F-F35F66A4C34C}"/>
              </a:ext>
            </a:extLst>
          </p:cNvPr>
          <p:cNvSpPr/>
          <p:nvPr/>
        </p:nvSpPr>
        <p:spPr>
          <a:xfrm>
            <a:off x="424070" y="2093843"/>
            <a:ext cx="980660" cy="4505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484BD27-8CEC-4811-8F21-16B813182C59}"/>
              </a:ext>
            </a:extLst>
          </p:cNvPr>
          <p:cNvSpPr/>
          <p:nvPr/>
        </p:nvSpPr>
        <p:spPr>
          <a:xfrm>
            <a:off x="3860726" y="611781"/>
            <a:ext cx="980660" cy="4505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5BFCE8A4-65DB-43D0-8512-57D75A875B62}"/>
              </a:ext>
            </a:extLst>
          </p:cNvPr>
          <p:cNvSpPr/>
          <p:nvPr/>
        </p:nvSpPr>
        <p:spPr>
          <a:xfrm>
            <a:off x="2608396" y="1135242"/>
            <a:ext cx="2705726" cy="45057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194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1204E9-8161-4E27-AA66-19DB4757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5392"/>
            <a:ext cx="12192000" cy="6467216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731FC4B2-9CD4-4BAE-81B4-924C77683DE9}"/>
              </a:ext>
            </a:extLst>
          </p:cNvPr>
          <p:cNvSpPr/>
          <p:nvPr/>
        </p:nvSpPr>
        <p:spPr>
          <a:xfrm>
            <a:off x="278296" y="2173357"/>
            <a:ext cx="1749287" cy="12556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A012102-8FAC-405B-85A5-1A599E664D11}"/>
              </a:ext>
            </a:extLst>
          </p:cNvPr>
          <p:cNvSpPr/>
          <p:nvPr/>
        </p:nvSpPr>
        <p:spPr>
          <a:xfrm>
            <a:off x="7381462" y="3657600"/>
            <a:ext cx="2511296" cy="997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966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MyEclipse</a:t>
            </a:r>
            <a:r>
              <a:rPr lang="zh-CN" altLang="en-US" sz="2800" b="1" dirty="0"/>
              <a:t>安装和使用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MyEclipse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使用</a:t>
            </a: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F1B58B-A640-4FE9-BFA6-3666BEAE2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281"/>
            <a:ext cx="12192000" cy="643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64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4685" y="2420982"/>
            <a:ext cx="50596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课堂实践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6224905" y="224790"/>
            <a:ext cx="539432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File IO </a:t>
            </a:r>
            <a:r>
              <a:rPr lang="zh-CN" altLang="en-US" sz="2800" b="1" dirty="0"/>
              <a:t>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30050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课堂实践一：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设计一个通讯簿实现电话号码的查找（基于文件存储）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、根据人名查找电话号码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、根据电话号码查找人名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charset="-122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charset="0"/>
              <a:buNone/>
            </a:pP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charset="0"/>
              <a:buChar char="p"/>
            </a:pPr>
            <a:endParaRPr lang="en-US" altLang="zh-CN" dirty="0">
              <a:solidFill>
                <a:srgbClr val="C00000"/>
              </a:solidFill>
              <a:latin typeface="+mn-ea"/>
              <a:cs typeface="+mn-ea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charset="0"/>
              <a:buNone/>
            </a:pPr>
            <a:endParaRPr kumimoji="1" lang="zh-CN" altLang="en-US" dirty="0">
              <a:solidFill>
                <a:schemeClr val="tx1"/>
              </a:solidFill>
              <a:latin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900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0347" y="1046546"/>
            <a:ext cx="10016390" cy="4407770"/>
          </a:xfrm>
          <a:prstGeom prst="rect">
            <a:avLst/>
          </a:prstGeom>
          <a:ln>
            <a:miter/>
          </a:ln>
        </p:spPr>
        <p:txBody>
          <a:bodyPr/>
          <a:lstStyle>
            <a:defPPr>
              <a:defRPr lang="zh-CN"/>
            </a:defPPr>
            <a:lvl1pPr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ym typeface="+mn-ea"/>
              </a:rPr>
              <a:t>课堂实践二：</a:t>
            </a:r>
          </a:p>
          <a:p>
            <a:endParaRPr lang="zh-CN" altLang="en-US" dirty="0">
              <a:sym typeface="+mn-ea"/>
            </a:endParaRPr>
          </a:p>
          <a:p>
            <a:r>
              <a:rPr lang="en-US" altLang="zh-CN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、安装并激活 </a:t>
            </a:r>
            <a:r>
              <a:rPr lang="en-US" altLang="zh-CN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MyEclipse</a:t>
            </a:r>
            <a:r>
              <a:rPr lang="zh-CN" altLang="en-US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；</a:t>
            </a:r>
          </a:p>
          <a:p>
            <a:r>
              <a:rPr lang="en-US" altLang="zh-CN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、导入并运行 </a:t>
            </a:r>
            <a:r>
              <a:rPr lang="en-US" altLang="zh-CN" b="0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TestDerbyCLASSICCARS</a:t>
            </a:r>
            <a:r>
              <a:rPr lang="zh-CN" altLang="en-US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b="0" dirty="0">
              <a:latin typeface="+mn-ea"/>
              <a:ea typeface="+mn-ea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、构建自己的一个</a:t>
            </a:r>
            <a:r>
              <a:rPr lang="en-US" altLang="zh-CN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Web Project</a:t>
            </a:r>
            <a:r>
              <a:rPr lang="zh-CN" altLang="en-US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：</a:t>
            </a:r>
            <a:endParaRPr lang="en-US" altLang="zh-CN" b="0" dirty="0">
              <a:latin typeface="+mn-ea"/>
              <a:ea typeface="+mn-ea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   3.1 </a:t>
            </a:r>
            <a:r>
              <a:rPr lang="zh-CN" altLang="en-US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使用</a:t>
            </a:r>
            <a:r>
              <a:rPr lang="en-US" altLang="zh-CN" b="0" dirty="0" err="1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LibraryWithDerby</a:t>
            </a:r>
            <a:r>
              <a:rPr lang="zh-CN" altLang="en-US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b="0" dirty="0">
              <a:latin typeface="+mn-ea"/>
              <a:ea typeface="+mn-ea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   3.2 </a:t>
            </a:r>
            <a:r>
              <a:rPr lang="zh-CN" altLang="en-US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或者实现一个</a:t>
            </a:r>
            <a:r>
              <a:rPr lang="en-US" altLang="zh-CN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b="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版的通讯簿</a:t>
            </a:r>
            <a:r>
              <a:rPr lang="zh-CN" altLang="en-US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；</a:t>
            </a:r>
            <a:endParaRPr lang="en-US" altLang="zh-CN" b="0" dirty="0">
              <a:latin typeface="+mn-ea"/>
              <a:ea typeface="+mn-ea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b="0" dirty="0">
                <a:latin typeface="+mn-ea"/>
                <a:ea typeface="+mn-ea"/>
                <a:cs typeface="Times New Roman" panose="02020603050405020304" pitchFamily="18" charset="0"/>
                <a:sym typeface="+mn-ea"/>
              </a:rPr>
              <a:t>   3.3 ……</a:t>
            </a:r>
            <a:endParaRPr lang="zh-CN" altLang="en-US" b="0" dirty="0">
              <a:latin typeface="+mn-ea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Web Project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7045" y="2421255"/>
            <a:ext cx="890333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阅读推荐</a:t>
            </a:r>
          </a:p>
          <a:p>
            <a:endParaRPr lang="zh-CN" altLang="en-US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2020</a:t>
            </a:r>
            <a:r>
              <a:rPr lang="zh-CN" altLang="en-US" sz="280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年重要的</a:t>
            </a:r>
            <a:r>
              <a:rPr lang="en-US" altLang="zh-CN" sz="280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20</a:t>
            </a:r>
            <a:r>
              <a:rPr lang="zh-CN" altLang="en-US" sz="280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个网络安全预测：</a:t>
            </a:r>
            <a:r>
              <a:rPr lang="en-US" altLang="zh-CN" sz="2800" dirty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</a:rPr>
              <a:t>http://app.myzaker.com/news/article.php?pk=5e0968cf8e9f09564f7de6d6</a:t>
            </a:r>
            <a:endParaRPr lang="zh-CN" altLang="en-US" sz="2800" dirty="0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44685" y="2420982"/>
            <a:ext cx="5059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祝</a:t>
            </a:r>
            <a:r>
              <a: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同学们学习愉快</a:t>
            </a:r>
            <a:r>
              <a:rPr lang="en-US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高级类设计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MVC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en-US" altLang="zh-CN" sz="2800" b="1" dirty="0">
              <a:solidFill>
                <a:srgbClr val="C00000"/>
              </a:solidFill>
              <a:latin typeface="+mn-ea"/>
              <a:cs typeface="+mn-ea"/>
              <a:sym typeface="+mn-ea"/>
            </a:endParaRPr>
          </a:p>
          <a:p>
            <a:pPr lvl="1" eaLnBrk="1" hangingPunct="1">
              <a:buSzPct val="60000"/>
              <a:buFont typeface="Wingdings" panose="05000000000000000000" charset="0"/>
              <a:buChar char="l"/>
            </a:pP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 Model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模型 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——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描述对象数据，负责与数据库的交互</a:t>
            </a:r>
          </a:p>
          <a:p>
            <a:pPr lvl="1" eaLnBrk="1" hangingPunct="1">
              <a:buSzPct val="60000"/>
              <a:buFont typeface="Wingdings" panose="05000000000000000000" charset="0"/>
              <a:buChar char="l"/>
            </a:pP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 View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视图 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——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展示对象数据，负责与用户的交互</a:t>
            </a:r>
          </a:p>
          <a:p>
            <a:pPr lvl="1" eaLnBrk="1" hangingPunct="1">
              <a:buSzPct val="60000"/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Controller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控制器 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——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接受用户请求并调用模型（处理用户请求）</a:t>
            </a:r>
          </a:p>
          <a:p>
            <a:pPr marL="457200" lvl="1" indent="0" eaLnBrk="1" hangingPunct="1">
              <a:buSzPct val="60000"/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                         和视图（展示用户请求）完成用户请求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081405" y="3324860"/>
            <a:ext cx="5452110" cy="3190875"/>
            <a:chOff x="1703" y="5236"/>
            <a:chExt cx="8586" cy="5025"/>
          </a:xfrm>
        </p:grpSpPr>
        <p:sp>
          <p:nvSpPr>
            <p:cNvPr id="10" name="文本框 9"/>
            <p:cNvSpPr txBox="1"/>
            <p:nvPr/>
          </p:nvSpPr>
          <p:spPr>
            <a:xfrm>
              <a:off x="2357" y="8821"/>
              <a:ext cx="1440" cy="1440"/>
            </a:xfrm>
            <a:prstGeom prst="rect">
              <a:avLst/>
            </a:prstGeom>
            <a:ln>
              <a:miter/>
            </a:ln>
          </p:spPr>
          <p:txBody>
            <a:bodyPr wrap="none"/>
            <a:lstStyle/>
            <a:p>
              <a:pPr marL="0" indent="0" fontAlgn="auto">
                <a:lnSpc>
                  <a:spcPts val="306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n>
                    <a:solidFill>
                      <a:srgbClr val="0070C0"/>
                    </a:solidFill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DB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703" y="5236"/>
              <a:ext cx="8586" cy="4445"/>
              <a:chOff x="1703" y="5236"/>
              <a:chExt cx="8586" cy="4445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3855" y="5236"/>
                <a:ext cx="3220" cy="90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miter/>
              </a:ln>
            </p:spPr>
            <p:txBody>
              <a:bodyPr wrap="none"/>
              <a:lstStyle/>
              <a:p>
                <a:pPr marL="0" indent="0" algn="ctr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en-US" altLang="zh-CN" sz="2400" b="1" dirty="0">
                    <a:ln>
                      <a:solidFill>
                        <a:srgbClr val="0070C0"/>
                      </a:solidFill>
                    </a:ln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Controller</a:t>
                </a: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815" y="7036"/>
                <a:ext cx="2330" cy="90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miter/>
              </a:ln>
            </p:spPr>
            <p:txBody>
              <a:bodyPr wrap="none"/>
              <a:lstStyle/>
              <a:p>
                <a:pPr marL="0" indent="0" algn="ctr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en-US" altLang="zh-CN" sz="2400" b="1" dirty="0">
                    <a:ln>
                      <a:solidFill>
                        <a:srgbClr val="0070C0"/>
                      </a:solidFill>
                    </a:ln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Model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655" y="7016"/>
                <a:ext cx="2165" cy="90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miter/>
              </a:ln>
            </p:spPr>
            <p:txBody>
              <a:bodyPr wrap="none"/>
              <a:lstStyle/>
              <a:p>
                <a:pPr marL="0" indent="0" algn="ctr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en-US" altLang="zh-CN" sz="2400" b="1" dirty="0">
                    <a:ln>
                      <a:solidFill>
                        <a:srgbClr val="0070C0"/>
                      </a:solidFill>
                    </a:ln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View</a:t>
                </a:r>
              </a:p>
            </p:txBody>
          </p:sp>
          <p:sp>
            <p:nvSpPr>
              <p:cNvPr id="9" name="圆柱形 8"/>
              <p:cNvSpPr/>
              <p:nvPr/>
            </p:nvSpPr>
            <p:spPr>
              <a:xfrm>
                <a:off x="2165" y="8345"/>
                <a:ext cx="1192" cy="1336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肘形连接符 10"/>
              <p:cNvCxnSpPr/>
              <p:nvPr/>
            </p:nvCxnSpPr>
            <p:spPr>
              <a:xfrm rot="10800000" flipV="1">
                <a:off x="2975" y="5807"/>
                <a:ext cx="879" cy="1268"/>
              </a:xfrm>
              <a:prstGeom prst="bentConnector2">
                <a:avLst/>
              </a:prstGeom>
              <a:ln w="38100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肘形连接符 13"/>
              <p:cNvCxnSpPr/>
              <p:nvPr/>
            </p:nvCxnSpPr>
            <p:spPr>
              <a:xfrm rot="10800000" flipH="1">
                <a:off x="4097" y="6138"/>
                <a:ext cx="879" cy="1268"/>
              </a:xfrm>
              <a:prstGeom prst="bentConnector2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肘形连接符 14"/>
              <p:cNvCxnSpPr/>
              <p:nvPr/>
            </p:nvCxnSpPr>
            <p:spPr>
              <a:xfrm rot="10800000">
                <a:off x="5776" y="6138"/>
                <a:ext cx="879" cy="1268"/>
              </a:xfrm>
              <a:prstGeom prst="bentConnector2">
                <a:avLst/>
              </a:prstGeom>
              <a:ln w="38100">
                <a:solidFill>
                  <a:srgbClr val="FFC000"/>
                </a:solidFill>
                <a:headEnd type="arrow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肘形连接符 16"/>
              <p:cNvCxnSpPr/>
              <p:nvPr/>
            </p:nvCxnSpPr>
            <p:spPr>
              <a:xfrm rot="10800000" flipH="1" flipV="1">
                <a:off x="7075" y="5748"/>
                <a:ext cx="879" cy="1268"/>
              </a:xfrm>
              <a:prstGeom prst="bentConnector2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headEnd type="arrow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8063" y="5798"/>
                <a:ext cx="2226" cy="777"/>
              </a:xfrm>
              <a:prstGeom prst="rect">
                <a:avLst/>
              </a:prstGeom>
              <a:ln>
                <a:miter/>
              </a:ln>
            </p:spPr>
            <p:txBody>
              <a:bodyPr wrap="none"/>
              <a:lstStyle/>
              <a:p>
                <a:pPr marL="0" indent="0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用户请求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763" y="6278"/>
                <a:ext cx="2226" cy="777"/>
              </a:xfrm>
              <a:prstGeom prst="rect">
                <a:avLst/>
              </a:prstGeom>
              <a:ln>
                <a:noFill/>
                <a:miter/>
              </a:ln>
            </p:spPr>
            <p:txBody>
              <a:bodyPr wrap="none"/>
              <a:lstStyle/>
              <a:p>
                <a:pPr marL="0" indent="0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更新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703" y="5978"/>
                <a:ext cx="2226" cy="777"/>
              </a:xfrm>
              <a:prstGeom prst="rect">
                <a:avLst/>
              </a:prstGeom>
              <a:ln>
                <a:noFill/>
                <a:miter/>
              </a:ln>
            </p:spPr>
            <p:txBody>
              <a:bodyPr wrap="none"/>
              <a:lstStyle/>
              <a:p>
                <a:pPr marL="0" indent="0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更新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703" y="6298"/>
                <a:ext cx="2226" cy="777"/>
              </a:xfrm>
              <a:prstGeom prst="rect">
                <a:avLst/>
              </a:prstGeom>
              <a:ln>
                <a:noFill/>
                <a:miter/>
              </a:ln>
            </p:spPr>
            <p:txBody>
              <a:bodyPr wrap="none"/>
              <a:lstStyle/>
              <a:p>
                <a:pPr marL="0" indent="0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通知</a:t>
                </a:r>
              </a:p>
            </p:txBody>
          </p:sp>
          <p:sp>
            <p:nvSpPr>
              <p:cNvPr id="22" name="上下箭头 21"/>
              <p:cNvSpPr/>
              <p:nvPr/>
            </p:nvSpPr>
            <p:spPr>
              <a:xfrm>
                <a:off x="2602" y="7832"/>
                <a:ext cx="373" cy="770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275" y="8725"/>
              <a:ext cx="989" cy="1107"/>
              <a:chOff x="12526" y="7172"/>
              <a:chExt cx="1244" cy="1537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2842" y="7172"/>
                <a:ext cx="569" cy="660"/>
              </a:xfrm>
              <a:prstGeom prst="ellipse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lumMod val="60000"/>
                        <a:lumOff val="40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弦形 24"/>
              <p:cNvSpPr/>
              <p:nvPr/>
            </p:nvSpPr>
            <p:spPr>
              <a:xfrm rot="6780000">
                <a:off x="12713" y="7652"/>
                <a:ext cx="871" cy="1245"/>
              </a:xfrm>
              <a:prstGeom prst="chord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上下箭头 26"/>
            <p:cNvSpPr/>
            <p:nvPr/>
          </p:nvSpPr>
          <p:spPr>
            <a:xfrm>
              <a:off x="7582" y="7892"/>
              <a:ext cx="373" cy="770"/>
            </a:xfrm>
            <a:prstGeom prst="up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高级类设计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MVC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en-US" altLang="zh-CN" sz="2800" b="1" dirty="0">
              <a:solidFill>
                <a:srgbClr val="C00000"/>
              </a:solidFill>
              <a:latin typeface="+mn-ea"/>
              <a:cs typeface="+mn-ea"/>
              <a:sym typeface="+mn-ea"/>
            </a:endParaRPr>
          </a:p>
          <a:p>
            <a:pPr lvl="1" eaLnBrk="1" hangingPunct="1">
              <a:buSzPct val="60000"/>
              <a:buFont typeface="Wingdings" panose="05000000000000000000" charset="0"/>
              <a:buChar char="l"/>
            </a:pP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 Model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模型 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——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描述对象数据，负责与数据库的交互 </a:t>
            </a:r>
            <a:r>
              <a:rPr lang="en-US" altLang="zh-CN" sz="2800" b="1" dirty="0">
                <a:solidFill>
                  <a:srgbClr val="1D41D5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(Java Bean)</a:t>
            </a:r>
            <a:endParaRPr lang="zh-CN" altLang="en-US" sz="2800" b="1" dirty="0">
              <a:solidFill>
                <a:srgbClr val="C00000"/>
              </a:solidFill>
              <a:latin typeface="+mn-ea"/>
              <a:cs typeface="+mn-ea"/>
              <a:sym typeface="+mn-ea"/>
            </a:endParaRPr>
          </a:p>
          <a:p>
            <a:pPr lvl="1" eaLnBrk="1" hangingPunct="1">
              <a:buSzPct val="60000"/>
              <a:buFont typeface="Wingdings" panose="05000000000000000000" charset="0"/>
              <a:buChar char="l"/>
            </a:pP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 View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视图 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——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展示对象数据，负责与用户的交互 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(JSP)</a:t>
            </a:r>
            <a:endParaRPr lang="zh-CN" altLang="en-US" sz="2800" b="1" dirty="0">
              <a:solidFill>
                <a:srgbClr val="C00000"/>
              </a:solidFill>
              <a:latin typeface="+mn-ea"/>
              <a:cs typeface="+mn-ea"/>
              <a:sym typeface="+mn-ea"/>
            </a:endParaRPr>
          </a:p>
          <a:p>
            <a:pPr lvl="1" eaLnBrk="1" hangingPunct="1">
              <a:buSzPct val="60000"/>
              <a:buFont typeface="Wingdings" panose="05000000000000000000" charset="0"/>
              <a:buChar char="l"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Controller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控制器 </a:t>
            </a:r>
            <a:r>
              <a:rPr lang="en-US" altLang="zh-CN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—— </a:t>
            </a: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接受用户请求并调用模型（处理用户请求）</a:t>
            </a:r>
          </a:p>
          <a:p>
            <a:pPr marL="457200" lvl="1" indent="0" eaLnBrk="1" hangingPunct="1">
              <a:buSzPct val="60000"/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                         和视图（展示用户请求）完成用户请求</a:t>
            </a:r>
          </a:p>
          <a:p>
            <a:pPr marL="457200" lvl="1" indent="0" eaLnBrk="1" hangingPunct="1">
              <a:buSzPct val="60000"/>
              <a:buFont typeface="Wingdings" panose="05000000000000000000" charset="0"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                                                </a:t>
            </a:r>
            <a:r>
              <a:rPr lang="zh-CN" altLang="en-US" sz="2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(Servlet)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081405" y="3324860"/>
            <a:ext cx="5452110" cy="3190875"/>
            <a:chOff x="1703" y="5236"/>
            <a:chExt cx="8586" cy="5025"/>
          </a:xfrm>
        </p:grpSpPr>
        <p:sp>
          <p:nvSpPr>
            <p:cNvPr id="10" name="文本框 9"/>
            <p:cNvSpPr txBox="1"/>
            <p:nvPr/>
          </p:nvSpPr>
          <p:spPr>
            <a:xfrm>
              <a:off x="2357" y="8821"/>
              <a:ext cx="1440" cy="1440"/>
            </a:xfrm>
            <a:prstGeom prst="rect">
              <a:avLst/>
            </a:prstGeom>
            <a:ln>
              <a:miter/>
            </a:ln>
          </p:spPr>
          <p:txBody>
            <a:bodyPr wrap="none"/>
            <a:lstStyle/>
            <a:p>
              <a:pPr marL="0" indent="0" fontAlgn="auto">
                <a:lnSpc>
                  <a:spcPts val="306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ln>
                    <a:solidFill>
                      <a:srgbClr val="0070C0"/>
                    </a:solidFill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DB</a:t>
              </a: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703" y="5236"/>
              <a:ext cx="8586" cy="4445"/>
              <a:chOff x="1703" y="5236"/>
              <a:chExt cx="8586" cy="4445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3855" y="5236"/>
                <a:ext cx="3220" cy="90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miter/>
              </a:ln>
            </p:spPr>
            <p:txBody>
              <a:bodyPr wrap="none"/>
              <a:lstStyle/>
              <a:p>
                <a:pPr marL="0" indent="0" algn="ctr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en-US" altLang="zh-CN" sz="2400" b="1" dirty="0">
                    <a:ln>
                      <a:solidFill>
                        <a:srgbClr val="0070C0"/>
                      </a:solidFill>
                    </a:ln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Controller</a:t>
                </a: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1815" y="7036"/>
                <a:ext cx="2330" cy="90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miter/>
              </a:ln>
            </p:spPr>
            <p:txBody>
              <a:bodyPr wrap="none"/>
              <a:lstStyle/>
              <a:p>
                <a:pPr marL="0" indent="0" algn="ctr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en-US" altLang="zh-CN" sz="2400" b="1" dirty="0">
                    <a:ln>
                      <a:solidFill>
                        <a:srgbClr val="0070C0"/>
                      </a:solidFill>
                    </a:ln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Model</a:t>
                </a: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655" y="7016"/>
                <a:ext cx="2165" cy="90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miter/>
              </a:ln>
            </p:spPr>
            <p:txBody>
              <a:bodyPr wrap="none"/>
              <a:lstStyle/>
              <a:p>
                <a:pPr marL="0" indent="0" algn="ctr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en-US" altLang="zh-CN" sz="2400" b="1" dirty="0">
                    <a:ln>
                      <a:solidFill>
                        <a:srgbClr val="0070C0"/>
                      </a:solidFill>
                    </a:ln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View</a:t>
                </a:r>
              </a:p>
            </p:txBody>
          </p:sp>
          <p:sp>
            <p:nvSpPr>
              <p:cNvPr id="9" name="圆柱形 8"/>
              <p:cNvSpPr/>
              <p:nvPr/>
            </p:nvSpPr>
            <p:spPr>
              <a:xfrm>
                <a:off x="2165" y="8345"/>
                <a:ext cx="1192" cy="1336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" name="肘形连接符 10"/>
              <p:cNvCxnSpPr/>
              <p:nvPr/>
            </p:nvCxnSpPr>
            <p:spPr>
              <a:xfrm rot="10800000" flipV="1">
                <a:off x="2975" y="5807"/>
                <a:ext cx="879" cy="1268"/>
              </a:xfrm>
              <a:prstGeom prst="bentConnector2">
                <a:avLst/>
              </a:prstGeom>
              <a:ln w="38100">
                <a:solidFill>
                  <a:srgbClr val="FFC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肘形连接符 13"/>
              <p:cNvCxnSpPr/>
              <p:nvPr/>
            </p:nvCxnSpPr>
            <p:spPr>
              <a:xfrm rot="10800000" flipH="1">
                <a:off x="4097" y="6138"/>
                <a:ext cx="879" cy="1268"/>
              </a:xfrm>
              <a:prstGeom prst="bentConnector2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肘形连接符 14"/>
              <p:cNvCxnSpPr/>
              <p:nvPr/>
            </p:nvCxnSpPr>
            <p:spPr>
              <a:xfrm rot="10800000">
                <a:off x="5776" y="6138"/>
                <a:ext cx="879" cy="1268"/>
              </a:xfrm>
              <a:prstGeom prst="bentConnector2">
                <a:avLst/>
              </a:prstGeom>
              <a:ln w="38100">
                <a:solidFill>
                  <a:srgbClr val="FFC000"/>
                </a:solidFill>
                <a:headEnd type="arrow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肘形连接符 16"/>
              <p:cNvCxnSpPr/>
              <p:nvPr/>
            </p:nvCxnSpPr>
            <p:spPr>
              <a:xfrm rot="10800000" flipH="1" flipV="1">
                <a:off x="7075" y="5748"/>
                <a:ext cx="879" cy="1268"/>
              </a:xfrm>
              <a:prstGeom prst="bentConnector2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headEnd type="arrow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/>
              <p:cNvSpPr txBox="1"/>
              <p:nvPr/>
            </p:nvSpPr>
            <p:spPr>
              <a:xfrm>
                <a:off x="8063" y="5798"/>
                <a:ext cx="2226" cy="777"/>
              </a:xfrm>
              <a:prstGeom prst="rect">
                <a:avLst/>
              </a:prstGeom>
              <a:ln>
                <a:miter/>
              </a:ln>
            </p:spPr>
            <p:txBody>
              <a:bodyPr wrap="none"/>
              <a:lstStyle/>
              <a:p>
                <a:pPr marL="0" indent="0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solidFill>
                      <a:schemeClr val="accent6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用户请求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763" y="6278"/>
                <a:ext cx="2226" cy="777"/>
              </a:xfrm>
              <a:prstGeom prst="rect">
                <a:avLst/>
              </a:prstGeom>
              <a:ln>
                <a:noFill/>
                <a:miter/>
              </a:ln>
            </p:spPr>
            <p:txBody>
              <a:bodyPr wrap="none"/>
              <a:lstStyle/>
              <a:p>
                <a:pPr marL="0" indent="0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更新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703" y="5978"/>
                <a:ext cx="2226" cy="777"/>
              </a:xfrm>
              <a:prstGeom prst="rect">
                <a:avLst/>
              </a:prstGeom>
              <a:ln>
                <a:noFill/>
                <a:miter/>
              </a:ln>
            </p:spPr>
            <p:txBody>
              <a:bodyPr wrap="none"/>
              <a:lstStyle/>
              <a:p>
                <a:pPr marL="0" indent="0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更新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703" y="6298"/>
                <a:ext cx="2226" cy="777"/>
              </a:xfrm>
              <a:prstGeom prst="rect">
                <a:avLst/>
              </a:prstGeom>
              <a:ln>
                <a:noFill/>
                <a:miter/>
              </a:ln>
            </p:spPr>
            <p:txBody>
              <a:bodyPr wrap="none"/>
              <a:lstStyle/>
              <a:p>
                <a:pPr marL="0" indent="0" fontAlgn="auto">
                  <a:lnSpc>
                    <a:spcPts val="3060"/>
                  </a:lnSpc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通知</a:t>
                </a:r>
              </a:p>
            </p:txBody>
          </p:sp>
          <p:sp>
            <p:nvSpPr>
              <p:cNvPr id="22" name="上下箭头 21"/>
              <p:cNvSpPr/>
              <p:nvPr/>
            </p:nvSpPr>
            <p:spPr>
              <a:xfrm>
                <a:off x="2602" y="7832"/>
                <a:ext cx="373" cy="770"/>
              </a:xfrm>
              <a:prstGeom prst="up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275" y="8725"/>
              <a:ext cx="989" cy="1107"/>
              <a:chOff x="12526" y="7172"/>
              <a:chExt cx="1244" cy="1537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2842" y="7172"/>
                <a:ext cx="569" cy="660"/>
              </a:xfrm>
              <a:prstGeom prst="ellipse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lumMod val="60000"/>
                        <a:lumOff val="40000"/>
                      </a:schemeClr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弦形 24"/>
              <p:cNvSpPr/>
              <p:nvPr/>
            </p:nvSpPr>
            <p:spPr>
              <a:xfrm rot="6780000">
                <a:off x="12713" y="7652"/>
                <a:ext cx="871" cy="1245"/>
              </a:xfrm>
              <a:prstGeom prst="chord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上下箭头 26"/>
            <p:cNvSpPr/>
            <p:nvPr/>
          </p:nvSpPr>
          <p:spPr>
            <a:xfrm>
              <a:off x="7582" y="7892"/>
              <a:ext cx="373" cy="770"/>
            </a:xfrm>
            <a:prstGeom prst="up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1158875" y="3009265"/>
            <a:ext cx="10217785" cy="768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输入输出编程</a:t>
            </a: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5239"/>
          <a:stretch>
            <a:fillRect/>
          </a:stretch>
        </p:blipFill>
        <p:spPr>
          <a:xfrm>
            <a:off x="0" y="431122"/>
            <a:ext cx="5069403" cy="41631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5239"/>
          <a:stretch>
            <a:fillRect/>
          </a:stretch>
        </p:blipFill>
        <p:spPr>
          <a:xfrm rot="10800000" flipH="1">
            <a:off x="0" y="919916"/>
            <a:ext cx="5069403" cy="416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0" y="510328"/>
            <a:ext cx="2443615" cy="764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控制台输入输出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Console IO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0" eaLnBrk="1" hangingPunct="1">
              <a:buSzPct val="60000"/>
              <a:buFont typeface="Wingdings" panose="05000000000000000000" charset="0"/>
              <a:buNone/>
            </a:pP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3035128" y="1109349"/>
            <a:ext cx="8461374" cy="44935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en-US" altLang="zh-TW" sz="2400" b="1" i="0" u="none" strike="noStrike" kern="1200" cap="none" spc="0" normalizeH="0" baseline="0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/** Standard input stream */</a:t>
            </a:r>
            <a:endParaRPr lang="en-US" altLang="zh-TW" sz="2400" i="0" u="none" strike="noStrike" kern="1200" cap="none" spc="0" normalizeH="0" baseline="0" dirty="0">
              <a:solidFill>
                <a:schemeClr val="hlink"/>
              </a:solidFill>
              <a:latin typeface="Times New Roman" panose="02020603050405020304" pitchFamily="18" charset="0"/>
              <a:ea typeface="PMingLiU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 static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BufferedReader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stdIn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new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BufferedReader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(new 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InputStreamReader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(System.in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1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1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en-US" altLang="zh-TW" sz="2400" b="1" i="0" u="none" strike="noStrike" kern="1200" cap="none" spc="0" normalizeH="0" baseline="0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/** Standard output stream */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 static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PrintWriter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stdOut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new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PrintWriter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System.out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true);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en-US" altLang="zh-TW" sz="1000" b="1" dirty="0" smtClean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 </a:t>
            </a:r>
            <a:endParaRPr lang="en-US" altLang="zh-TW" sz="1000" b="1" dirty="0">
              <a:solidFill>
                <a:schemeClr val="hlink"/>
              </a:solidFill>
              <a:latin typeface="Times New Roman" panose="02020603050405020304" pitchFamily="18" charset="0"/>
              <a:ea typeface="PMingLiU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lang="en-US" altLang="zh-TW" sz="2400" b="1" i="0" u="none" strike="noStrike" kern="1200" cap="none" spc="0" normalizeH="0" baseline="0" dirty="0" smtClean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/** </a:t>
            </a:r>
            <a:r>
              <a:rPr lang="en-US" altLang="zh-TW" sz="2400" b="1" i="0" u="none" strike="noStrike" kern="1200" cap="none" spc="0" normalizeH="0" baseline="0" dirty="0">
                <a:solidFill>
                  <a:schemeClr val="hlink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rPr>
              <a:t>Standard error stream */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private static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PrintWriter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stdErr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new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PrintWriter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(System.err, true);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185025" y="224790"/>
            <a:ext cx="4434205" cy="50419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输入输出编程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/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SCU_314064030		</a:t>
            </a:r>
            <a:r>
              <a:rPr kumimoji="1" lang="en-US" altLang="en-US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导论</a:t>
            </a:r>
            <a:r>
              <a:rPr kumimoji="1" lang="en-US" altLang="ja-JP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kumimoji="1" lang="en-US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Shuhua</a:t>
            </a: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b="1" i="1" dirty="0" err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179070" y="1062355"/>
            <a:ext cx="11802745" cy="4399915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控制台输入输出</a:t>
            </a: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Console IO </a:t>
            </a:r>
            <a:endParaRPr lang="en-US" altLang="zh-CN" sz="28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 fontAlgn="auto">
              <a:lnSpc>
                <a:spcPts val="306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应用示例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017517" y="1640323"/>
            <a:ext cx="8748713" cy="4031873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public static void  main(String[] 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args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throws </a:t>
            </a:r>
            <a:r>
              <a:rPr kumimoji="1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IOException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try 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stdOut.println("Please enter the quantity of the product:  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");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Integer  quantity = Integer.parseInt(stdIn.readLine());  </a:t>
            </a:r>
          </a:p>
          <a:p>
            <a:pPr marL="0" marR="0" lvl="0" indent="0" algn="l" defTabSz="914400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stdOut.println("Product Quantity: " + quantity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} catch (NumberFormatException  nfe)  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stdErr.println("Invalid number format");</a:t>
            </a:r>
          </a:p>
          <a:p>
            <a:pPr marL="0" marR="0" lvl="0" indent="0" algn="l" defTabSz="914400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miter/>
        </a:ln>
      </a:spPr>
      <a:bodyPr/>
      <a:lstStyle>
        <a:defPPr marL="0" indent="0" fontAlgn="auto">
          <a:lnSpc>
            <a:spcPts val="3060"/>
          </a:lnSpc>
          <a:spcBef>
            <a:spcPts val="600"/>
          </a:spcBef>
          <a:spcAft>
            <a:spcPts val="600"/>
          </a:spcAft>
          <a:buFont typeface="Wingdings" panose="05000000000000000000" pitchFamily="2" charset="2"/>
          <a:buNone/>
          <a:defRPr lang="zh-CN" altLang="en-US" b="1" dirty="0">
            <a:solidFill>
              <a:srgbClr val="C00000"/>
            </a:solidFill>
            <a:latin typeface="微软雅黑" panose="020B0503020204020204" pitchFamily="34" charset="-122"/>
            <a:ea typeface="微软雅黑" panose="020B0503020204020204" pitchFamily="34" charset="-122"/>
            <a:sym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1577</Words>
  <Application>Microsoft Office PowerPoint</Application>
  <PresentationFormat>宽屏</PresentationFormat>
  <Paragraphs>452</Paragraphs>
  <Slides>49</Slides>
  <Notes>45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ＭＳ Ｐゴシック</vt:lpstr>
      <vt:lpstr>PMingLiU</vt:lpstr>
      <vt:lpstr>华文楷体</vt:lpstr>
      <vt:lpstr>宋体</vt:lpstr>
      <vt:lpstr>微软雅黑</vt:lpstr>
      <vt:lpstr>Arial</vt:lpstr>
      <vt:lpstr>Calibri</vt:lpstr>
      <vt:lpstr>Calibri Light</vt:lpstr>
      <vt:lpstr>Comic Sans MS</vt:lpstr>
      <vt:lpstr>Times New Roman</vt:lpstr>
      <vt:lpstr>Verdana</vt:lpstr>
      <vt:lpstr>Wingdings</vt:lpstr>
      <vt:lpstr>Office 主题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tom phan</dc:creator>
  <cp:lastModifiedBy>周塬烨</cp:lastModifiedBy>
  <cp:revision>835</cp:revision>
  <dcterms:created xsi:type="dcterms:W3CDTF">2018-01-19T07:31:00Z</dcterms:created>
  <dcterms:modified xsi:type="dcterms:W3CDTF">2021-05-24T05:52:39Z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